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5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12192000"/>
  <p:embeddedFontLst>
    <p:embeddedFont>
      <p:font typeface="MiSans" panose="020B0604020202020204" charset="-122"/>
      <p:regular r:id="rId20"/>
    </p:embeddedFont>
    <p:embeddedFont>
      <p:font typeface="Noto Sans SC" panose="020B060402020202020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58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2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52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62430" y="1834515"/>
            <a:ext cx="8980805" cy="1762534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Beat Hero: Demo y Arquitectura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9963150" y="401955"/>
            <a:ext cx="1825549" cy="21469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279" y="1045210"/>
            <a:ext cx="412076" cy="38017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591820" y="3595370"/>
            <a:ext cx="1603231" cy="2225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7" y="4262027"/>
            <a:ext cx="361893" cy="39400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052" y="4406900"/>
            <a:ext cx="5001260" cy="60198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4455120" y="4446349"/>
            <a:ext cx="1825625" cy="523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Grupo H Martes-Mañana </a:t>
            </a:r>
            <a:endParaRPr lang="en-US" sz="1600" dirty="0"/>
          </a:p>
        </p:txBody>
      </p:sp>
      <p:sp>
        <p:nvSpPr>
          <p:cNvPr id="13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4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7193328" y="4583470"/>
            <a:ext cx="195199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6" name="Shape 5"/>
          <p:cNvSpPr/>
          <p:nvPr/>
        </p:nvSpPr>
        <p:spPr>
          <a:xfrm>
            <a:off x="6664199" y="4543742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pic>
        <p:nvPicPr>
          <p:cNvPr id="17" name="Image 9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3345" y="769620"/>
            <a:ext cx="635000" cy="1205865"/>
          </a:xfrm>
          <a:prstGeom prst="rect">
            <a:avLst/>
          </a:prstGeom>
        </p:spPr>
      </p:pic>
      <p:pic>
        <p:nvPicPr>
          <p:cNvPr id="18" name="Image 10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68585" y="4874260"/>
            <a:ext cx="635000" cy="1205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085851"/>
            <a:ext cx="486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SVC Alarmas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84400"/>
            <a:ext cx="476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servicio robusto para gestionar temporización, clave para el ritmo del juego y el ahorro de energía.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429000"/>
            <a:ext cx="4673600" cy="2340429"/>
          </a:xfrm>
          <a:custGeom>
            <a:avLst/>
            <a:gdLst/>
            <a:ahLst/>
            <a:cxnLst/>
            <a:rect l="l" t="t" r="r" b="b"/>
            <a:pathLst>
              <a:path w="4673600" h="1270000">
                <a:moveTo>
                  <a:pt x="101600" y="0"/>
                </a:moveTo>
                <a:lnTo>
                  <a:pt x="4572000" y="0"/>
                </a:lnTo>
                <a:cubicBezTo>
                  <a:pt x="4628075" y="0"/>
                  <a:pt x="4673600" y="45525"/>
                  <a:pt x="4673600" y="101600"/>
                </a:cubicBezTo>
                <a:lnTo>
                  <a:pt x="4673600" y="1168400"/>
                </a:lnTo>
                <a:cubicBezTo>
                  <a:pt x="4673600" y="1224475"/>
                  <a:pt x="4628075" y="1270000"/>
                  <a:pt x="4572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CF170">
              <a:alpha val="5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s-ES" dirty="0"/>
          </a:p>
        </p:txBody>
      </p:sp>
      <p:sp>
        <p:nvSpPr>
          <p:cNvPr id="6" name="Text 3"/>
          <p:cNvSpPr/>
          <p:nvPr/>
        </p:nvSpPr>
        <p:spPr>
          <a:xfrm>
            <a:off x="441325" y="3888693"/>
            <a:ext cx="4495800" cy="8817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Se ha </a:t>
            </a:r>
            <a:r>
              <a:rPr lang="en-US" sz="20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implementado</a:t>
            </a:r>
            <a:r>
              <a:rPr lang="en-US" sz="2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 un </a:t>
            </a:r>
            <a:r>
              <a:rPr lang="en-US" sz="20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número</a:t>
            </a:r>
            <a:endParaRPr lang="en-US" sz="2000" b="1" dirty="0">
              <a:solidFill>
                <a:srgbClr val="0D47A1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ct val="90000"/>
              </a:lnSpc>
            </a:pPr>
            <a:r>
              <a:rPr lang="en-US" sz="20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máximo</a:t>
            </a:r>
            <a:r>
              <a:rPr lang="en-US" sz="2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 de 6 </a:t>
            </a:r>
            <a:r>
              <a:rPr lang="en-US" sz="20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alarmas</a:t>
            </a:r>
            <a:r>
              <a:rPr lang="en-US" sz="2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 </a:t>
            </a:r>
            <a:r>
              <a:rPr lang="en-US" sz="2000" b="1" dirty="0" err="1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</a:rPr>
              <a:t>simultáneas</a:t>
            </a:r>
            <a:endParaRPr lang="en-US" sz="2000" b="1" dirty="0">
              <a:solidFill>
                <a:srgbClr val="0D47A1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334000" y="3311268"/>
            <a:ext cx="6604000" cy="609600"/>
          </a:xfrm>
          <a:custGeom>
            <a:avLst/>
            <a:gdLst/>
            <a:ahLst/>
            <a:cxnLst/>
            <a:rect l="l" t="t" r="r" b="b"/>
            <a:pathLst>
              <a:path w="6604000" h="609600">
                <a:moveTo>
                  <a:pt x="101602" y="0"/>
                </a:moveTo>
                <a:lnTo>
                  <a:pt x="6502398" y="0"/>
                </a:lnTo>
                <a:cubicBezTo>
                  <a:pt x="6558511" y="0"/>
                  <a:pt x="6604000" y="45489"/>
                  <a:pt x="6604000" y="101602"/>
                </a:cubicBezTo>
                <a:lnTo>
                  <a:pt x="6604000" y="507998"/>
                </a:lnTo>
                <a:cubicBezTo>
                  <a:pt x="6604000" y="564111"/>
                  <a:pt x="6558511" y="609600"/>
                  <a:pt x="650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613400" y="35144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35719"/>
                </a:moveTo>
                <a:cubicBezTo>
                  <a:pt x="0" y="29170"/>
                  <a:pt x="5308" y="23812"/>
                  <a:pt x="11906" y="23812"/>
                </a:cubicBezTo>
                <a:lnTo>
                  <a:pt x="35719" y="23812"/>
                </a:lnTo>
                <a:cubicBezTo>
                  <a:pt x="42317" y="23812"/>
                  <a:pt x="47625" y="29121"/>
                  <a:pt x="47625" y="35719"/>
                </a:cubicBezTo>
                <a:lnTo>
                  <a:pt x="47625" y="87313"/>
                </a:lnTo>
                <a:lnTo>
                  <a:pt x="59531" y="87313"/>
                </a:lnTo>
                <a:cubicBezTo>
                  <a:pt x="66129" y="87313"/>
                  <a:pt x="71438" y="92621"/>
                  <a:pt x="71438" y="99219"/>
                </a:cubicBezTo>
                <a:cubicBezTo>
                  <a:pt x="71438" y="105817"/>
                  <a:pt x="66129" y="111125"/>
                  <a:pt x="59531" y="111125"/>
                </a:cubicBezTo>
                <a:lnTo>
                  <a:pt x="11906" y="111125"/>
                </a:lnTo>
                <a:cubicBezTo>
                  <a:pt x="5308" y="111125"/>
                  <a:pt x="0" y="105817"/>
                  <a:pt x="0" y="99219"/>
                </a:cubicBezTo>
                <a:cubicBezTo>
                  <a:pt x="0" y="92621"/>
                  <a:pt x="5308" y="87313"/>
                  <a:pt x="11906" y="87313"/>
                </a:cubicBezTo>
                <a:lnTo>
                  <a:pt x="23812" y="87313"/>
                </a:lnTo>
                <a:lnTo>
                  <a:pt x="23812" y="47625"/>
                </a:lnTo>
                <a:lnTo>
                  <a:pt x="11906" y="47625"/>
                </a:lnTo>
                <a:cubicBezTo>
                  <a:pt x="5308" y="47625"/>
                  <a:pt x="0" y="42317"/>
                  <a:pt x="0" y="35719"/>
                </a:cubicBezTo>
                <a:close/>
                <a:moveTo>
                  <a:pt x="15081" y="149423"/>
                </a:moveTo>
                <a:cubicBezTo>
                  <a:pt x="20737" y="145157"/>
                  <a:pt x="27632" y="142875"/>
                  <a:pt x="34727" y="142875"/>
                </a:cubicBezTo>
                <a:lnTo>
                  <a:pt x="37157" y="142875"/>
                </a:lnTo>
                <a:cubicBezTo>
                  <a:pt x="53876" y="142875"/>
                  <a:pt x="67469" y="156468"/>
                  <a:pt x="67469" y="173186"/>
                </a:cubicBezTo>
                <a:cubicBezTo>
                  <a:pt x="67469" y="182910"/>
                  <a:pt x="62805" y="191988"/>
                  <a:pt x="54967" y="197693"/>
                </a:cubicBezTo>
                <a:lnTo>
                  <a:pt x="43061" y="206375"/>
                </a:lnTo>
                <a:lnTo>
                  <a:pt x="59531" y="206375"/>
                </a:lnTo>
                <a:cubicBezTo>
                  <a:pt x="66129" y="206375"/>
                  <a:pt x="71438" y="211683"/>
                  <a:pt x="71438" y="218281"/>
                </a:cubicBezTo>
                <a:cubicBezTo>
                  <a:pt x="71438" y="224879"/>
                  <a:pt x="66129" y="230188"/>
                  <a:pt x="59531" y="230188"/>
                </a:cubicBezTo>
                <a:lnTo>
                  <a:pt x="14536" y="230188"/>
                </a:lnTo>
                <a:cubicBezTo>
                  <a:pt x="6499" y="230188"/>
                  <a:pt x="0" y="223689"/>
                  <a:pt x="0" y="215652"/>
                </a:cubicBezTo>
                <a:cubicBezTo>
                  <a:pt x="0" y="210989"/>
                  <a:pt x="2232" y="206623"/>
                  <a:pt x="6003" y="203895"/>
                </a:cubicBezTo>
                <a:lnTo>
                  <a:pt x="40977" y="178445"/>
                </a:lnTo>
                <a:cubicBezTo>
                  <a:pt x="42664" y="177205"/>
                  <a:pt x="43656" y="175270"/>
                  <a:pt x="43656" y="173186"/>
                </a:cubicBezTo>
                <a:cubicBezTo>
                  <a:pt x="43656" y="169614"/>
                  <a:pt x="40729" y="166687"/>
                  <a:pt x="37157" y="166687"/>
                </a:cubicBezTo>
                <a:lnTo>
                  <a:pt x="34727" y="166688"/>
                </a:lnTo>
                <a:cubicBezTo>
                  <a:pt x="32792" y="166688"/>
                  <a:pt x="30907" y="167332"/>
                  <a:pt x="29369" y="168473"/>
                </a:cubicBezTo>
                <a:lnTo>
                  <a:pt x="19050" y="176213"/>
                </a:lnTo>
                <a:cubicBezTo>
                  <a:pt x="13791" y="180181"/>
                  <a:pt x="6350" y="179090"/>
                  <a:pt x="2381" y="173831"/>
                </a:cubicBezTo>
                <a:cubicBezTo>
                  <a:pt x="-1588" y="168573"/>
                  <a:pt x="-496" y="161131"/>
                  <a:pt x="4763" y="157163"/>
                </a:cubicBezTo>
                <a:lnTo>
                  <a:pt x="15081" y="149423"/>
                </a:lnTo>
                <a:close/>
                <a:moveTo>
                  <a:pt x="111125" y="31750"/>
                </a:moveTo>
                <a:lnTo>
                  <a:pt x="238125" y="31750"/>
                </a:lnTo>
                <a:cubicBezTo>
                  <a:pt x="246906" y="31750"/>
                  <a:pt x="254000" y="38844"/>
                  <a:pt x="254000" y="47625"/>
                </a:cubicBezTo>
                <a:cubicBezTo>
                  <a:pt x="254000" y="56406"/>
                  <a:pt x="246906" y="63500"/>
                  <a:pt x="238125" y="63500"/>
                </a:cubicBezTo>
                <a:lnTo>
                  <a:pt x="111125" y="63500"/>
                </a:lnTo>
                <a:cubicBezTo>
                  <a:pt x="102344" y="63500"/>
                  <a:pt x="95250" y="56406"/>
                  <a:pt x="95250" y="47625"/>
                </a:cubicBezTo>
                <a:cubicBezTo>
                  <a:pt x="95250" y="38844"/>
                  <a:pt x="102344" y="31750"/>
                  <a:pt x="111125" y="31750"/>
                </a:cubicBezTo>
                <a:close/>
                <a:moveTo>
                  <a:pt x="111125" y="111125"/>
                </a:moveTo>
                <a:lnTo>
                  <a:pt x="238125" y="111125"/>
                </a:lnTo>
                <a:cubicBezTo>
                  <a:pt x="246906" y="111125"/>
                  <a:pt x="254000" y="118219"/>
                  <a:pt x="254000" y="127000"/>
                </a:cubicBezTo>
                <a:cubicBezTo>
                  <a:pt x="254000" y="135781"/>
                  <a:pt x="246906" y="142875"/>
                  <a:pt x="238125" y="142875"/>
                </a:cubicBezTo>
                <a:lnTo>
                  <a:pt x="111125" y="142875"/>
                </a:lnTo>
                <a:cubicBezTo>
                  <a:pt x="102344" y="142875"/>
                  <a:pt x="95250" y="135781"/>
                  <a:pt x="95250" y="127000"/>
                </a:cubicBezTo>
                <a:cubicBezTo>
                  <a:pt x="95250" y="118219"/>
                  <a:pt x="102344" y="111125"/>
                  <a:pt x="111125" y="111125"/>
                </a:cubicBezTo>
                <a:close/>
                <a:moveTo>
                  <a:pt x="111125" y="190500"/>
                </a:moveTo>
                <a:lnTo>
                  <a:pt x="238125" y="190500"/>
                </a:lnTo>
                <a:cubicBezTo>
                  <a:pt x="246906" y="190500"/>
                  <a:pt x="254000" y="197594"/>
                  <a:pt x="254000" y="206375"/>
                </a:cubicBezTo>
                <a:cubicBezTo>
                  <a:pt x="254000" y="215156"/>
                  <a:pt x="246906" y="222250"/>
                  <a:pt x="238125" y="222250"/>
                </a:cubicBezTo>
                <a:lnTo>
                  <a:pt x="111125" y="222250"/>
                </a:lnTo>
                <a:cubicBezTo>
                  <a:pt x="102344" y="222250"/>
                  <a:pt x="95250" y="215156"/>
                  <a:pt x="95250" y="206375"/>
                </a:cubicBezTo>
                <a:cubicBezTo>
                  <a:pt x="95250" y="197594"/>
                  <a:pt x="102344" y="190500"/>
                  <a:pt x="111125" y="190500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0" name="Text 7"/>
          <p:cNvSpPr/>
          <p:nvPr/>
        </p:nvSpPr>
        <p:spPr>
          <a:xfrm>
            <a:off x="5994400" y="3463668"/>
            <a:ext cx="515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Array Interno: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Estructuras </a:t>
            </a: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ALARMA_T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máxima flexibilidad.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34000" y="4073268"/>
            <a:ext cx="6604000" cy="812800"/>
          </a:xfrm>
          <a:custGeom>
            <a:avLst/>
            <a:gdLst/>
            <a:ahLst/>
            <a:cxnLst/>
            <a:rect l="l" t="t" r="r" b="b"/>
            <a:pathLst>
              <a:path w="6604000" h="812800">
                <a:moveTo>
                  <a:pt x="101600" y="0"/>
                </a:moveTo>
                <a:lnTo>
                  <a:pt x="6502400" y="0"/>
                </a:lnTo>
                <a:cubicBezTo>
                  <a:pt x="6558475" y="0"/>
                  <a:pt x="6604000" y="45525"/>
                  <a:pt x="6604000" y="101600"/>
                </a:cubicBezTo>
                <a:lnTo>
                  <a:pt x="6604000" y="711200"/>
                </a:lnTo>
                <a:cubicBezTo>
                  <a:pt x="6604000" y="767275"/>
                  <a:pt x="6558475" y="812800"/>
                  <a:pt x="650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565140" y="42764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75" y="95250"/>
                </a:moveTo>
                <a:lnTo>
                  <a:pt x="242094" y="95250"/>
                </a:lnTo>
                <a:cubicBezTo>
                  <a:pt x="248692" y="95250"/>
                  <a:pt x="254000" y="89942"/>
                  <a:pt x="254000" y="83344"/>
                </a:cubicBezTo>
                <a:lnTo>
                  <a:pt x="254000" y="11906"/>
                </a:lnTo>
                <a:cubicBezTo>
                  <a:pt x="254000" y="7094"/>
                  <a:pt x="251123" y="2729"/>
                  <a:pt x="246658" y="893"/>
                </a:cubicBezTo>
                <a:cubicBezTo>
                  <a:pt x="242193" y="-943"/>
                  <a:pt x="237083" y="99"/>
                  <a:pt x="233660" y="3473"/>
                </a:cubicBezTo>
                <a:lnTo>
                  <a:pt x="208012" y="29170"/>
                </a:lnTo>
                <a:cubicBezTo>
                  <a:pt x="186035" y="10964"/>
                  <a:pt x="157758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ubicBezTo>
                  <a:pt x="39291" y="67221"/>
                  <a:pt x="79028" y="31750"/>
                  <a:pt x="127000" y="31750"/>
                </a:cubicBezTo>
                <a:cubicBezTo>
                  <a:pt x="149027" y="31750"/>
                  <a:pt x="169267" y="39191"/>
                  <a:pt x="185390" y="51743"/>
                </a:cubicBezTo>
                <a:lnTo>
                  <a:pt x="162223" y="74910"/>
                </a:lnTo>
                <a:cubicBezTo>
                  <a:pt x="158800" y="78333"/>
                  <a:pt x="157807" y="83443"/>
                  <a:pt x="159643" y="87908"/>
                </a:cubicBezTo>
                <a:cubicBezTo>
                  <a:pt x="161479" y="92373"/>
                  <a:pt x="165844" y="95250"/>
                  <a:pt x="170656" y="95250"/>
                </a:cubicBezTo>
                <a:lnTo>
                  <a:pt x="238175" y="95250"/>
                </a:lnTo>
                <a:close/>
                <a:moveTo>
                  <a:pt x="252760" y="145107"/>
                </a:moveTo>
                <a:cubicBezTo>
                  <a:pt x="254000" y="136426"/>
                  <a:pt x="247948" y="128389"/>
                  <a:pt x="239316" y="127149"/>
                </a:cubicBezTo>
                <a:cubicBezTo>
                  <a:pt x="230684" y="125909"/>
                  <a:pt x="222597" y="131961"/>
                  <a:pt x="221357" y="140593"/>
                </a:cubicBezTo>
                <a:cubicBezTo>
                  <a:pt x="214759" y="186730"/>
                  <a:pt x="175022" y="222200"/>
                  <a:pt x="127050" y="222200"/>
                </a:cubicBezTo>
                <a:cubicBezTo>
                  <a:pt x="105023" y="222200"/>
                  <a:pt x="84782" y="214759"/>
                  <a:pt x="68659" y="202208"/>
                </a:cubicBezTo>
                <a:lnTo>
                  <a:pt x="91777" y="179090"/>
                </a:lnTo>
                <a:cubicBezTo>
                  <a:pt x="95200" y="175667"/>
                  <a:pt x="96193" y="170557"/>
                  <a:pt x="94357" y="166092"/>
                </a:cubicBezTo>
                <a:cubicBezTo>
                  <a:pt x="92521" y="161627"/>
                  <a:pt x="88156" y="158750"/>
                  <a:pt x="83344" y="158750"/>
                </a:cubicBezTo>
                <a:lnTo>
                  <a:pt x="11906" y="158750"/>
                </a:lnTo>
                <a:cubicBezTo>
                  <a:pt x="5308" y="158750"/>
                  <a:pt x="0" y="164058"/>
                  <a:pt x="0" y="170656"/>
                </a:cubicBezTo>
                <a:lnTo>
                  <a:pt x="0" y="242094"/>
                </a:lnTo>
                <a:cubicBezTo>
                  <a:pt x="0" y="246906"/>
                  <a:pt x="2877" y="251271"/>
                  <a:pt x="7342" y="253107"/>
                </a:cubicBezTo>
                <a:cubicBezTo>
                  <a:pt x="11807" y="254943"/>
                  <a:pt x="16917" y="253901"/>
                  <a:pt x="20340" y="250527"/>
                </a:cubicBezTo>
                <a:lnTo>
                  <a:pt x="46037" y="224830"/>
                </a:lnTo>
                <a:cubicBezTo>
                  <a:pt x="67965" y="243036"/>
                  <a:pt x="96242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3" name="Text 10"/>
          <p:cNvSpPr/>
          <p:nvPr/>
        </p:nvSpPr>
        <p:spPr>
          <a:xfrm>
            <a:off x="5898039" y="4225668"/>
            <a:ext cx="598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Únicas y Periódicas: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Configurables para diferentes necesidades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334000" y="5038468"/>
            <a:ext cx="6604000" cy="812800"/>
          </a:xfrm>
          <a:custGeom>
            <a:avLst/>
            <a:gdLst/>
            <a:ahLst/>
            <a:cxnLst/>
            <a:rect l="l" t="t" r="r" b="b"/>
            <a:pathLst>
              <a:path w="6604000" h="812800">
                <a:moveTo>
                  <a:pt x="101600" y="0"/>
                </a:moveTo>
                <a:lnTo>
                  <a:pt x="6502400" y="0"/>
                </a:lnTo>
                <a:cubicBezTo>
                  <a:pt x="6558475" y="0"/>
                  <a:pt x="6604000" y="45525"/>
                  <a:pt x="6604000" y="101600"/>
                </a:cubicBezTo>
                <a:lnTo>
                  <a:pt x="6604000" y="711200"/>
                </a:lnTo>
                <a:cubicBezTo>
                  <a:pt x="6604000" y="767275"/>
                  <a:pt x="6558475" y="812800"/>
                  <a:pt x="650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582603" y="524166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6" name="Text 13"/>
          <p:cNvSpPr/>
          <p:nvPr/>
        </p:nvSpPr>
        <p:spPr>
          <a:xfrm>
            <a:off x="5932805" y="5190868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Bloqueante: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Las callbacks se ejecutan sin interrumpir el flujo principal del juego.</a:t>
            </a:r>
            <a:endParaRPr lang="en-US" sz="16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79F01A4F-DC11-FD9B-1735-8F8C96B0B262}"/>
              </a:ext>
            </a:extLst>
          </p:cNvPr>
          <p:cNvSpPr/>
          <p:nvPr/>
        </p:nvSpPr>
        <p:spPr>
          <a:xfrm>
            <a:off x="5867400" y="6339282"/>
            <a:ext cx="5313997" cy="8817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en-US" sz="1600" b="1" dirty="0">
              <a:solidFill>
                <a:srgbClr val="0D47A1"/>
              </a:solidFill>
              <a:latin typeface="Noto Sans SC" pitchFamily="34" charset="0"/>
              <a:ea typeface="Noto Sans SC" pitchFamily="34" charset="-122"/>
            </a:endParaRPr>
          </a:p>
        </p:txBody>
      </p:sp>
      <p:pic>
        <p:nvPicPr>
          <p:cNvPr id="21" name="Gráfico 20" descr="Sirena">
            <a:extLst>
              <a:ext uri="{FF2B5EF4-FFF2-40B4-BE49-F238E27FC236}">
                <a16:creationId xmlns:a16="http://schemas.microsoft.com/office/drawing/2014/main" id="{60F46DB6-1DE3-A97F-7380-6A3D8A481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5262" y="809453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66675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drv_wdt y drv_uart: Robustez y Logs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28750"/>
            <a:ext cx="5689600" cy="4762500"/>
          </a:xfrm>
          <a:custGeom>
            <a:avLst/>
            <a:gdLst/>
            <a:ahLst/>
            <a:cxnLst/>
            <a:rect l="l" t="t" r="r" b="b"/>
            <a:pathLst>
              <a:path w="5689600" h="4762500">
                <a:moveTo>
                  <a:pt x="101584" y="0"/>
                </a:moveTo>
                <a:lnTo>
                  <a:pt x="5588016" y="0"/>
                </a:lnTo>
                <a:cubicBezTo>
                  <a:pt x="5644119" y="0"/>
                  <a:pt x="5689600" y="45481"/>
                  <a:pt x="5689600" y="101584"/>
                </a:cubicBezTo>
                <a:lnTo>
                  <a:pt x="5689600" y="4660916"/>
                </a:lnTo>
                <a:cubicBezTo>
                  <a:pt x="5689600" y="4717019"/>
                  <a:pt x="5644119" y="4762500"/>
                  <a:pt x="55880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2717800" y="186055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cubicBezTo>
                  <a:pt x="387846" y="0"/>
                  <a:pt x="394692" y="1488"/>
                  <a:pt x="400943" y="4316"/>
                </a:cubicBezTo>
                <a:lnTo>
                  <a:pt x="681335" y="123230"/>
                </a:lnTo>
                <a:cubicBezTo>
                  <a:pt x="714077" y="137071"/>
                  <a:pt x="738485" y="169366"/>
                  <a:pt x="738336" y="208359"/>
                </a:cubicBezTo>
                <a:cubicBezTo>
                  <a:pt x="737592" y="355997"/>
                  <a:pt x="676870" y="626120"/>
                  <a:pt x="420439" y="748903"/>
                </a:cubicBezTo>
                <a:cubicBezTo>
                  <a:pt x="395585" y="760809"/>
                  <a:pt x="366713" y="760809"/>
                  <a:pt x="341858" y="748903"/>
                </a:cubicBezTo>
                <a:cubicBezTo>
                  <a:pt x="85279" y="626120"/>
                  <a:pt x="24705" y="355997"/>
                  <a:pt x="23961" y="208359"/>
                </a:cubicBezTo>
                <a:cubicBezTo>
                  <a:pt x="23812" y="169366"/>
                  <a:pt x="48220" y="137071"/>
                  <a:pt x="80962" y="123230"/>
                </a:cubicBezTo>
                <a:lnTo>
                  <a:pt x="361206" y="4316"/>
                </a:lnTo>
                <a:cubicBezTo>
                  <a:pt x="367457" y="1488"/>
                  <a:pt x="374154" y="0"/>
                  <a:pt x="381000" y="0"/>
                </a:cubicBezTo>
                <a:close/>
                <a:moveTo>
                  <a:pt x="381000" y="99417"/>
                </a:moveTo>
                <a:lnTo>
                  <a:pt x="381000" y="662136"/>
                </a:lnTo>
                <a:cubicBezTo>
                  <a:pt x="586383" y="562719"/>
                  <a:pt x="641598" y="342454"/>
                  <a:pt x="642938" y="210592"/>
                </a:cubicBezTo>
                <a:lnTo>
                  <a:pt x="381000" y="99566"/>
                </a:lnTo>
                <a:lnTo>
                  <a:pt x="381000" y="99566"/>
                </a:ln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6" name="Text 3"/>
          <p:cNvSpPr/>
          <p:nvPr/>
        </p:nvSpPr>
        <p:spPr>
          <a:xfrm>
            <a:off x="1557973" y="2952750"/>
            <a:ext cx="3086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drv_wdt (Watchdog)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14350" y="3460595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Reinicia el sistema automáticamente en caso de bloqueos o fallos críticos, asegurando la máxima fiabilidad del dispositivo.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1428750"/>
            <a:ext cx="5689600" cy="4762500"/>
          </a:xfrm>
          <a:custGeom>
            <a:avLst/>
            <a:gdLst/>
            <a:ahLst/>
            <a:cxnLst/>
            <a:rect l="l" t="t" r="r" b="b"/>
            <a:pathLst>
              <a:path w="5689600" h="4762500">
                <a:moveTo>
                  <a:pt x="101584" y="0"/>
                </a:moveTo>
                <a:lnTo>
                  <a:pt x="5588016" y="0"/>
                </a:lnTo>
                <a:cubicBezTo>
                  <a:pt x="5644119" y="0"/>
                  <a:pt x="5689600" y="45481"/>
                  <a:pt x="5689600" y="101584"/>
                </a:cubicBezTo>
                <a:lnTo>
                  <a:pt x="5689600" y="4660916"/>
                </a:lnTo>
                <a:cubicBezTo>
                  <a:pt x="5689600" y="4717019"/>
                  <a:pt x="5644119" y="4762500"/>
                  <a:pt x="5588016" y="4762500"/>
                </a:cubicBezTo>
                <a:lnTo>
                  <a:pt x="101584" y="4762500"/>
                </a:lnTo>
                <a:cubicBezTo>
                  <a:pt x="45481" y="4762500"/>
                  <a:pt x="0" y="4717019"/>
                  <a:pt x="0" y="4660916"/>
                </a:cubicBezTo>
                <a:lnTo>
                  <a:pt x="0" y="101584"/>
                </a:lnTo>
                <a:cubicBezTo>
                  <a:pt x="0" y="45518"/>
                  <a:pt x="45518" y="0"/>
                  <a:pt x="101584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8712200" y="186055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3990" y="176510"/>
                </a:moveTo>
                <a:cubicBezTo>
                  <a:pt x="-4614" y="157907"/>
                  <a:pt x="-4614" y="127695"/>
                  <a:pt x="13990" y="109091"/>
                </a:cubicBezTo>
                <a:cubicBezTo>
                  <a:pt x="32593" y="90488"/>
                  <a:pt x="62805" y="90488"/>
                  <a:pt x="81409" y="109091"/>
                </a:cubicBezTo>
                <a:lnTo>
                  <a:pt x="319534" y="347216"/>
                </a:lnTo>
                <a:cubicBezTo>
                  <a:pt x="338137" y="365820"/>
                  <a:pt x="338137" y="396032"/>
                  <a:pt x="319534" y="414635"/>
                </a:cubicBezTo>
                <a:lnTo>
                  <a:pt x="81409" y="652760"/>
                </a:lnTo>
                <a:cubicBezTo>
                  <a:pt x="62805" y="671364"/>
                  <a:pt x="32593" y="671364"/>
                  <a:pt x="13990" y="652760"/>
                </a:cubicBezTo>
                <a:cubicBezTo>
                  <a:pt x="-4614" y="634157"/>
                  <a:pt x="-4614" y="603945"/>
                  <a:pt x="13990" y="585341"/>
                </a:cubicBezTo>
                <a:lnTo>
                  <a:pt x="218331" y="381000"/>
                </a:lnTo>
                <a:lnTo>
                  <a:pt x="13990" y="176510"/>
                </a:lnTo>
                <a:close/>
                <a:moveTo>
                  <a:pt x="333375" y="571500"/>
                </a:moveTo>
                <a:lnTo>
                  <a:pt x="714375" y="571500"/>
                </a:lnTo>
                <a:cubicBezTo>
                  <a:pt x="740718" y="571500"/>
                  <a:pt x="762000" y="592782"/>
                  <a:pt x="762000" y="619125"/>
                </a:cubicBezTo>
                <a:cubicBezTo>
                  <a:pt x="762000" y="645468"/>
                  <a:pt x="740718" y="666750"/>
                  <a:pt x="714375" y="666750"/>
                </a:cubicBezTo>
                <a:lnTo>
                  <a:pt x="333375" y="666750"/>
                </a:lnTo>
                <a:cubicBezTo>
                  <a:pt x="307032" y="666750"/>
                  <a:pt x="285750" y="645468"/>
                  <a:pt x="285750" y="619125"/>
                </a:cubicBezTo>
                <a:cubicBezTo>
                  <a:pt x="285750" y="592782"/>
                  <a:pt x="307032" y="571500"/>
                  <a:pt x="333375" y="57150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0" name="Text 7"/>
          <p:cNvSpPr/>
          <p:nvPr/>
        </p:nvSpPr>
        <p:spPr>
          <a:xfrm>
            <a:off x="7627779" y="2952750"/>
            <a:ext cx="2933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drv_uart / svc_logs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08750" y="3460595"/>
            <a:ext cx="516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Proporciona un canal de depuración con niveles (DEBUG, INFO, ERROR) para seguir la ejecución y localizar problemas sin afectar al rendimiento.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Consumo y pruebas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" y="0"/>
            <a:ext cx="12334875" cy="691832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Text 0"/>
          <p:cNvSpPr/>
          <p:nvPr/>
        </p:nvSpPr>
        <p:spPr>
          <a:xfrm>
            <a:off x="254000" y="12192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Ahorro Energético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796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diseño prioriza la eficiencia energética mediante el uso de modos de baja potencia durante los periodos de inactividad.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98800"/>
            <a:ext cx="5435600" cy="1168400"/>
          </a:xfrm>
          <a:custGeom>
            <a:avLst/>
            <a:gdLst/>
            <a:ahLst/>
            <a:cxnLst/>
            <a:rect l="l" t="t" r="r" b="b"/>
            <a:pathLst>
              <a:path w="5435600" h="1168400">
                <a:moveTo>
                  <a:pt x="101604" y="0"/>
                </a:moveTo>
                <a:lnTo>
                  <a:pt x="5333996" y="0"/>
                </a:lnTo>
                <a:cubicBezTo>
                  <a:pt x="5390110" y="0"/>
                  <a:pt x="5435600" y="45490"/>
                  <a:pt x="5435600" y="101604"/>
                </a:cubicBezTo>
                <a:lnTo>
                  <a:pt x="5435600" y="1066796"/>
                </a:lnTo>
                <a:cubicBezTo>
                  <a:pt x="5435600" y="1122910"/>
                  <a:pt x="5390110" y="1168400"/>
                  <a:pt x="5333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83553" y="3492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166688" y="142875"/>
                </a:moveTo>
                <a:lnTo>
                  <a:pt x="166688" y="238125"/>
                </a:lnTo>
                <a:cubicBezTo>
                  <a:pt x="166688" y="251296"/>
                  <a:pt x="156046" y="261938"/>
                  <a:pt x="142875" y="261938"/>
                </a:cubicBezTo>
                <a:cubicBezTo>
                  <a:pt x="129704" y="261938"/>
                  <a:pt x="119063" y="251296"/>
                  <a:pt x="119063" y="238125"/>
                </a:cubicBezTo>
                <a:lnTo>
                  <a:pt x="119063" y="142875"/>
                </a:lnTo>
                <a:cubicBezTo>
                  <a:pt x="119063" y="129704"/>
                  <a:pt x="129704" y="119063"/>
                  <a:pt x="142875" y="119063"/>
                </a:cubicBezTo>
                <a:cubicBezTo>
                  <a:pt x="156046" y="119063"/>
                  <a:pt x="166688" y="129704"/>
                  <a:pt x="166688" y="142875"/>
                </a:cubicBezTo>
                <a:close/>
                <a:moveTo>
                  <a:pt x="261938" y="142875"/>
                </a:moveTo>
                <a:lnTo>
                  <a:pt x="261938" y="238125"/>
                </a:lnTo>
                <a:cubicBezTo>
                  <a:pt x="261938" y="251296"/>
                  <a:pt x="251296" y="261938"/>
                  <a:pt x="238125" y="261938"/>
                </a:cubicBezTo>
                <a:cubicBezTo>
                  <a:pt x="224954" y="261938"/>
                  <a:pt x="214313" y="251296"/>
                  <a:pt x="214313" y="238125"/>
                </a:cubicBezTo>
                <a:lnTo>
                  <a:pt x="214313" y="142875"/>
                </a:lnTo>
                <a:cubicBezTo>
                  <a:pt x="214313" y="129704"/>
                  <a:pt x="224954" y="119063"/>
                  <a:pt x="238125" y="119063"/>
                </a:cubicBezTo>
                <a:cubicBezTo>
                  <a:pt x="251296" y="119063"/>
                  <a:pt x="261938" y="129704"/>
                  <a:pt x="261938" y="142875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7" name="Text 4"/>
          <p:cNvSpPr/>
          <p:nvPr/>
        </p:nvSpPr>
        <p:spPr>
          <a:xfrm>
            <a:off x="1138555" y="3251200"/>
            <a:ext cx="450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Modo Idle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38555" y="3606800"/>
            <a:ext cx="4483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detienen los clocks no críticos para reducir el consumo base.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470400"/>
            <a:ext cx="5435600" cy="1168400"/>
          </a:xfrm>
          <a:custGeom>
            <a:avLst/>
            <a:gdLst/>
            <a:ahLst/>
            <a:cxnLst/>
            <a:rect l="l" t="t" r="r" b="b"/>
            <a:pathLst>
              <a:path w="5435600" h="1168400">
                <a:moveTo>
                  <a:pt x="101604" y="0"/>
                </a:moveTo>
                <a:lnTo>
                  <a:pt x="5333996" y="0"/>
                </a:lnTo>
                <a:cubicBezTo>
                  <a:pt x="5390110" y="0"/>
                  <a:pt x="5435600" y="45490"/>
                  <a:pt x="5435600" y="101604"/>
                </a:cubicBezTo>
                <a:lnTo>
                  <a:pt x="5435600" y="1066796"/>
                </a:lnTo>
                <a:cubicBezTo>
                  <a:pt x="5435600" y="1122910"/>
                  <a:pt x="5390110" y="1168400"/>
                  <a:pt x="5333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46564" y="48641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3812" y="23812"/>
                </a:moveTo>
                <a:cubicBezTo>
                  <a:pt x="36984" y="23812"/>
                  <a:pt x="47625" y="34454"/>
                  <a:pt x="47625" y="47625"/>
                </a:cubicBezTo>
                <a:lnTo>
                  <a:pt x="47625" y="214313"/>
                </a:lnTo>
                <a:lnTo>
                  <a:pt x="214313" y="214313"/>
                </a:lnTo>
                <a:lnTo>
                  <a:pt x="214313" y="119063"/>
                </a:lnTo>
                <a:cubicBezTo>
                  <a:pt x="214313" y="105891"/>
                  <a:pt x="224954" y="95250"/>
                  <a:pt x="238125" y="95250"/>
                </a:cubicBezTo>
                <a:lnTo>
                  <a:pt x="357188" y="95250"/>
                </a:lnTo>
                <a:cubicBezTo>
                  <a:pt x="396627" y="95250"/>
                  <a:pt x="428625" y="127248"/>
                  <a:pt x="428625" y="166688"/>
                </a:cubicBezTo>
                <a:lnTo>
                  <a:pt x="428625" y="333375"/>
                </a:lnTo>
                <a:cubicBezTo>
                  <a:pt x="428625" y="346546"/>
                  <a:pt x="417984" y="357188"/>
                  <a:pt x="404813" y="357188"/>
                </a:cubicBezTo>
                <a:cubicBezTo>
                  <a:pt x="391641" y="357188"/>
                  <a:pt x="381000" y="346546"/>
                  <a:pt x="381000" y="333375"/>
                </a:cubicBezTo>
                <a:lnTo>
                  <a:pt x="381000" y="285750"/>
                </a:lnTo>
                <a:lnTo>
                  <a:pt x="47625" y="285750"/>
                </a:lnTo>
                <a:lnTo>
                  <a:pt x="47625" y="333375"/>
                </a:lnTo>
                <a:cubicBezTo>
                  <a:pt x="47625" y="346546"/>
                  <a:pt x="36984" y="357188"/>
                  <a:pt x="23812" y="357188"/>
                </a:cubicBezTo>
                <a:cubicBezTo>
                  <a:pt x="10641" y="357188"/>
                  <a:pt x="0" y="346546"/>
                  <a:pt x="0" y="333375"/>
                </a:cubicBezTo>
                <a:lnTo>
                  <a:pt x="0" y="47625"/>
                </a:lnTo>
                <a:cubicBezTo>
                  <a:pt x="0" y="34454"/>
                  <a:pt x="10641" y="23812"/>
                  <a:pt x="23812" y="23812"/>
                </a:cubicBezTo>
                <a:close/>
                <a:moveTo>
                  <a:pt x="83344" y="142875"/>
                </a:moveTo>
                <a:cubicBezTo>
                  <a:pt x="83344" y="116590"/>
                  <a:pt x="104684" y="95250"/>
                  <a:pt x="130969" y="95250"/>
                </a:cubicBezTo>
                <a:cubicBezTo>
                  <a:pt x="157254" y="95250"/>
                  <a:pt x="178594" y="116590"/>
                  <a:pt x="178594" y="142875"/>
                </a:cubicBezTo>
                <a:cubicBezTo>
                  <a:pt x="178594" y="169160"/>
                  <a:pt x="157254" y="190500"/>
                  <a:pt x="130969" y="190500"/>
                </a:cubicBezTo>
                <a:cubicBezTo>
                  <a:pt x="104684" y="190500"/>
                  <a:pt x="83344" y="169160"/>
                  <a:pt x="83344" y="142875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1" name="Text 8"/>
          <p:cNvSpPr/>
          <p:nvPr/>
        </p:nvSpPr>
        <p:spPr>
          <a:xfrm>
            <a:off x="1112203" y="4622800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Modo Sleep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12203" y="4978400"/>
            <a:ext cx="4508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apaga la CPU y periféricos innecesarios para un ahorro máximo.</a:t>
            </a:r>
            <a:endParaRPr lang="en-US" sz="1600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C66238A8-81D7-256C-BE16-8FC964016662}"/>
              </a:ext>
            </a:extLst>
          </p:cNvPr>
          <p:cNvSpPr/>
          <p:nvPr/>
        </p:nvSpPr>
        <p:spPr>
          <a:xfrm>
            <a:off x="6392862" y="2902146"/>
            <a:ext cx="5435600" cy="1365054"/>
          </a:xfrm>
          <a:custGeom>
            <a:avLst/>
            <a:gdLst/>
            <a:ahLst/>
            <a:cxnLst/>
            <a:rect l="l" t="t" r="r" b="b"/>
            <a:pathLst>
              <a:path w="5435600" h="1168400">
                <a:moveTo>
                  <a:pt x="101604" y="0"/>
                </a:moveTo>
                <a:lnTo>
                  <a:pt x="5333996" y="0"/>
                </a:lnTo>
                <a:cubicBezTo>
                  <a:pt x="5390110" y="0"/>
                  <a:pt x="5435600" y="45490"/>
                  <a:pt x="5435600" y="101604"/>
                </a:cubicBezTo>
                <a:lnTo>
                  <a:pt x="5435600" y="1066796"/>
                </a:lnTo>
                <a:cubicBezTo>
                  <a:pt x="5435600" y="1122910"/>
                  <a:pt x="5390110" y="1168400"/>
                  <a:pt x="5333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  <p:txBody>
          <a:bodyPr/>
          <a:lstStyle/>
          <a:p>
            <a:r>
              <a:rPr lang="es-ES" dirty="0"/>
              <a:t>             </a:t>
            </a:r>
          </a:p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	</a:t>
            </a:r>
            <a:endParaRPr lang="en-US" sz="1600" dirty="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367FCD4F-4E75-65C6-048B-EF8487483069}"/>
              </a:ext>
            </a:extLst>
          </p:cNvPr>
          <p:cNvSpPr/>
          <p:nvPr/>
        </p:nvSpPr>
        <p:spPr>
          <a:xfrm>
            <a:off x="6392862" y="4470400"/>
            <a:ext cx="5435600" cy="1168400"/>
          </a:xfrm>
          <a:custGeom>
            <a:avLst/>
            <a:gdLst/>
            <a:ahLst/>
            <a:cxnLst/>
            <a:rect l="l" t="t" r="r" b="b"/>
            <a:pathLst>
              <a:path w="5435600" h="1168400">
                <a:moveTo>
                  <a:pt x="101604" y="0"/>
                </a:moveTo>
                <a:lnTo>
                  <a:pt x="5333996" y="0"/>
                </a:lnTo>
                <a:cubicBezTo>
                  <a:pt x="5390110" y="0"/>
                  <a:pt x="5435600" y="45490"/>
                  <a:pt x="5435600" y="101604"/>
                </a:cubicBezTo>
                <a:lnTo>
                  <a:pt x="5435600" y="1066796"/>
                </a:lnTo>
                <a:cubicBezTo>
                  <a:pt x="5435600" y="1122910"/>
                  <a:pt x="5390110" y="1168400"/>
                  <a:pt x="53339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</p:sp>
      <p:pic>
        <p:nvPicPr>
          <p:cNvPr id="18" name="Gráfico 17" descr="Engranaje único">
            <a:extLst>
              <a:ext uri="{FF2B5EF4-FFF2-40B4-BE49-F238E27FC236}">
                <a16:creationId xmlns:a16="http://schemas.microsoft.com/office/drawing/2014/main" id="{7A790F9D-B76A-1BDB-0BEE-8234AB5A3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1105" y="3212270"/>
            <a:ext cx="914400" cy="914400"/>
          </a:xfrm>
          <a:prstGeom prst="rect">
            <a:avLst/>
          </a:prstGeom>
        </p:spPr>
      </p:pic>
      <p:pic>
        <p:nvPicPr>
          <p:cNvPr id="20" name="Gráfico 19" descr="Engranajes">
            <a:extLst>
              <a:ext uri="{FF2B5EF4-FFF2-40B4-BE49-F238E27FC236}">
                <a16:creationId xmlns:a16="http://schemas.microsoft.com/office/drawing/2014/main" id="{79B8AE5F-0193-AE5E-23D6-304FB3ED7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5900" y="4572000"/>
            <a:ext cx="914400" cy="914400"/>
          </a:xfrm>
          <a:prstGeom prst="rect">
            <a:avLst/>
          </a:prstGeom>
        </p:spPr>
      </p:pic>
      <p:sp>
        <p:nvSpPr>
          <p:cNvPr id="23" name="Text 5">
            <a:extLst>
              <a:ext uri="{FF2B5EF4-FFF2-40B4-BE49-F238E27FC236}">
                <a16:creationId xmlns:a16="http://schemas.microsoft.com/office/drawing/2014/main" id="{D6B1B1E7-3659-2D4D-6157-E3586F50E76C}"/>
              </a:ext>
            </a:extLst>
          </p:cNvPr>
          <p:cNvSpPr/>
          <p:nvPr/>
        </p:nvSpPr>
        <p:spPr>
          <a:xfrm>
            <a:off x="7436322" y="5020603"/>
            <a:ext cx="4483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IDLE se para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pipeline del CortexM4 (HFCLK),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pero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perifericos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uso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siguen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ejecución</a:t>
            </a:r>
            <a:endParaRPr lang="en-US" sz="160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21402FC1-60BD-1851-3108-3A7C42A83191}"/>
              </a:ext>
            </a:extLst>
          </p:cNvPr>
          <p:cNvSpPr/>
          <p:nvPr/>
        </p:nvSpPr>
        <p:spPr>
          <a:xfrm>
            <a:off x="7339332" y="3505200"/>
            <a:ext cx="4483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IDLE se para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pipeline del core del LPC,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pero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peiféricos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(lo que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incluye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TIMERS)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siguen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funcionamiento</a:t>
            </a:r>
            <a:endParaRPr lang="en-US" sz="16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B4A7C757-C3E2-1008-6400-5807DE459124}"/>
              </a:ext>
            </a:extLst>
          </p:cNvPr>
          <p:cNvSpPr/>
          <p:nvPr/>
        </p:nvSpPr>
        <p:spPr>
          <a:xfrm>
            <a:off x="7339332" y="2971800"/>
            <a:ext cx="450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LPC2105</a:t>
            </a:r>
            <a:endParaRPr lang="en-US" sz="1600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597224DF-1A17-E29D-1F7D-66C366CE1A76}"/>
              </a:ext>
            </a:extLst>
          </p:cNvPr>
          <p:cNvSpPr/>
          <p:nvPr/>
        </p:nvSpPr>
        <p:spPr>
          <a:xfrm>
            <a:off x="7470300" y="4622800"/>
            <a:ext cx="450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NRF52840</a:t>
            </a:r>
            <a:endParaRPr lang="en-US" sz="1600" dirty="0"/>
          </a:p>
        </p:txBody>
      </p:sp>
      <p:pic>
        <p:nvPicPr>
          <p:cNvPr id="28" name="Gráfico 27" descr="Batería cargando">
            <a:extLst>
              <a:ext uri="{FF2B5EF4-FFF2-40B4-BE49-F238E27FC236}">
                <a16:creationId xmlns:a16="http://schemas.microsoft.com/office/drawing/2014/main" id="{C9020CC3-D3EE-FA27-69A2-181C05CE8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3774" y="990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06202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559116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Cobertura de Tests Automatizados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68400" y="1321116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batería de tests asegura la robustez de cada módulo antes de la integración final, facilitando el desarrollo y previniendo regresiones.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337116"/>
            <a:ext cx="3759200" cy="1879600"/>
          </a:xfrm>
          <a:custGeom>
            <a:avLst/>
            <a:gdLst/>
            <a:ahLst/>
            <a:cxnLst/>
            <a:rect l="l" t="t" r="r" b="b"/>
            <a:pathLst>
              <a:path w="3759200" h="1879600">
                <a:moveTo>
                  <a:pt x="101592" y="0"/>
                </a:moveTo>
                <a:lnTo>
                  <a:pt x="3657608" y="0"/>
                </a:lnTo>
                <a:cubicBezTo>
                  <a:pt x="3713716" y="0"/>
                  <a:pt x="3759200" y="45484"/>
                  <a:pt x="3759200" y="101592"/>
                </a:cubicBezTo>
                <a:lnTo>
                  <a:pt x="3759200" y="1778008"/>
                </a:lnTo>
                <a:cubicBezTo>
                  <a:pt x="3759200" y="1834116"/>
                  <a:pt x="3713716" y="1879600"/>
                  <a:pt x="36576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946275" y="265461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54943" y="6995"/>
                </a:moveTo>
                <a:cubicBezTo>
                  <a:pt x="245641" y="-2307"/>
                  <a:pt x="230535" y="-2307"/>
                  <a:pt x="221233" y="6995"/>
                </a:cubicBezTo>
                <a:cubicBezTo>
                  <a:pt x="211931" y="16297"/>
                  <a:pt x="211931" y="31403"/>
                  <a:pt x="221233" y="40704"/>
                </a:cubicBezTo>
                <a:lnTo>
                  <a:pt x="228228" y="47625"/>
                </a:lnTo>
                <a:lnTo>
                  <a:pt x="20910" y="254943"/>
                </a:lnTo>
                <a:cubicBezTo>
                  <a:pt x="7516" y="268337"/>
                  <a:pt x="0" y="286494"/>
                  <a:pt x="0" y="305470"/>
                </a:cubicBezTo>
                <a:lnTo>
                  <a:pt x="0" y="309563"/>
                </a:lnTo>
                <a:cubicBezTo>
                  <a:pt x="0" y="349002"/>
                  <a:pt x="31998" y="381000"/>
                  <a:pt x="71438" y="381000"/>
                </a:cubicBezTo>
                <a:lnTo>
                  <a:pt x="75530" y="381000"/>
                </a:lnTo>
                <a:cubicBezTo>
                  <a:pt x="94506" y="381000"/>
                  <a:pt x="112663" y="373484"/>
                  <a:pt x="126057" y="360090"/>
                </a:cubicBezTo>
                <a:lnTo>
                  <a:pt x="333375" y="152772"/>
                </a:lnTo>
                <a:lnTo>
                  <a:pt x="340370" y="159767"/>
                </a:lnTo>
                <a:cubicBezTo>
                  <a:pt x="349672" y="169069"/>
                  <a:pt x="364778" y="169069"/>
                  <a:pt x="374079" y="159767"/>
                </a:cubicBezTo>
                <a:cubicBezTo>
                  <a:pt x="383381" y="150465"/>
                  <a:pt x="383381" y="135359"/>
                  <a:pt x="374079" y="126057"/>
                </a:cubicBezTo>
                <a:lnTo>
                  <a:pt x="255017" y="6995"/>
                </a:lnTo>
                <a:close/>
                <a:moveTo>
                  <a:pt x="152772" y="190500"/>
                </a:moveTo>
                <a:lnTo>
                  <a:pt x="261938" y="81335"/>
                </a:lnTo>
                <a:lnTo>
                  <a:pt x="299665" y="119063"/>
                </a:lnTo>
                <a:lnTo>
                  <a:pt x="228228" y="190500"/>
                </a:lnTo>
                <a:lnTo>
                  <a:pt x="152698" y="190500"/>
                </a:ln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7" name="Text 4"/>
          <p:cNvSpPr/>
          <p:nvPr/>
        </p:nvSpPr>
        <p:spPr>
          <a:xfrm>
            <a:off x="1297781" y="3251516"/>
            <a:ext cx="167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test_blink_v2/v3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9100" y="3607116"/>
            <a:ext cx="342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Verifican la funcionalidad básica de LEDs y temporización.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16400" y="2337116"/>
            <a:ext cx="3759200" cy="1879600"/>
          </a:xfrm>
          <a:custGeom>
            <a:avLst/>
            <a:gdLst/>
            <a:ahLst/>
            <a:cxnLst/>
            <a:rect l="l" t="t" r="r" b="b"/>
            <a:pathLst>
              <a:path w="3759200" h="1879600">
                <a:moveTo>
                  <a:pt x="101592" y="0"/>
                </a:moveTo>
                <a:lnTo>
                  <a:pt x="3657608" y="0"/>
                </a:lnTo>
                <a:cubicBezTo>
                  <a:pt x="3713716" y="0"/>
                  <a:pt x="3759200" y="45484"/>
                  <a:pt x="3759200" y="101592"/>
                </a:cubicBezTo>
                <a:lnTo>
                  <a:pt x="3759200" y="1778008"/>
                </a:lnTo>
                <a:cubicBezTo>
                  <a:pt x="3759200" y="1834116"/>
                  <a:pt x="3713716" y="1879600"/>
                  <a:pt x="36576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908675" y="265461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3013" y="3870"/>
                </a:moveTo>
                <a:cubicBezTo>
                  <a:pt x="184100" y="-1265"/>
                  <a:pt x="196900" y="-1265"/>
                  <a:pt x="207987" y="3870"/>
                </a:cubicBezTo>
                <a:lnTo>
                  <a:pt x="370656" y="79028"/>
                </a:lnTo>
                <a:cubicBezTo>
                  <a:pt x="376982" y="81930"/>
                  <a:pt x="381000" y="88255"/>
                  <a:pt x="381000" y="95250"/>
                </a:cubicBezTo>
                <a:cubicBezTo>
                  <a:pt x="381000" y="102245"/>
                  <a:pt x="376982" y="108570"/>
                  <a:pt x="370656" y="111472"/>
                </a:cubicBezTo>
                <a:lnTo>
                  <a:pt x="207987" y="186630"/>
                </a:lnTo>
                <a:cubicBezTo>
                  <a:pt x="196900" y="191765"/>
                  <a:pt x="184100" y="191765"/>
                  <a:pt x="173013" y="186630"/>
                </a:cubicBezTo>
                <a:lnTo>
                  <a:pt x="10344" y="111472"/>
                </a:lnTo>
                <a:cubicBezTo>
                  <a:pt x="4018" y="108496"/>
                  <a:pt x="0" y="102171"/>
                  <a:pt x="0" y="95250"/>
                </a:cubicBezTo>
                <a:cubicBezTo>
                  <a:pt x="0" y="88329"/>
                  <a:pt x="4018" y="81930"/>
                  <a:pt x="10344" y="79028"/>
                </a:cubicBezTo>
                <a:lnTo>
                  <a:pt x="173013" y="3870"/>
                </a:lnTo>
                <a:close/>
                <a:moveTo>
                  <a:pt x="35793" y="162520"/>
                </a:moveTo>
                <a:lnTo>
                  <a:pt x="158055" y="219001"/>
                </a:lnTo>
                <a:cubicBezTo>
                  <a:pt x="178668" y="228526"/>
                  <a:pt x="202406" y="228526"/>
                  <a:pt x="223019" y="219001"/>
                </a:cubicBezTo>
                <a:lnTo>
                  <a:pt x="345281" y="162520"/>
                </a:lnTo>
                <a:lnTo>
                  <a:pt x="370656" y="174278"/>
                </a:lnTo>
                <a:cubicBezTo>
                  <a:pt x="376982" y="177180"/>
                  <a:pt x="381000" y="183505"/>
                  <a:pt x="381000" y="190500"/>
                </a:cubicBezTo>
                <a:cubicBezTo>
                  <a:pt x="381000" y="197495"/>
                  <a:pt x="376982" y="203820"/>
                  <a:pt x="370656" y="206722"/>
                </a:cubicBezTo>
                <a:lnTo>
                  <a:pt x="207987" y="281880"/>
                </a:lnTo>
                <a:cubicBezTo>
                  <a:pt x="196900" y="287015"/>
                  <a:pt x="184100" y="287015"/>
                  <a:pt x="173013" y="281880"/>
                </a:cubicBezTo>
                <a:lnTo>
                  <a:pt x="10344" y="206722"/>
                </a:lnTo>
                <a:cubicBezTo>
                  <a:pt x="4018" y="203746"/>
                  <a:pt x="0" y="197421"/>
                  <a:pt x="0" y="190500"/>
                </a:cubicBezTo>
                <a:cubicBezTo>
                  <a:pt x="0" y="183579"/>
                  <a:pt x="4018" y="177180"/>
                  <a:pt x="10344" y="174278"/>
                </a:cubicBezTo>
                <a:lnTo>
                  <a:pt x="35719" y="162520"/>
                </a:lnTo>
                <a:close/>
                <a:moveTo>
                  <a:pt x="10344" y="269528"/>
                </a:moveTo>
                <a:lnTo>
                  <a:pt x="35719" y="257770"/>
                </a:lnTo>
                <a:lnTo>
                  <a:pt x="157981" y="314251"/>
                </a:lnTo>
                <a:cubicBezTo>
                  <a:pt x="178594" y="323776"/>
                  <a:pt x="202332" y="323776"/>
                  <a:pt x="222945" y="314251"/>
                </a:cubicBezTo>
                <a:lnTo>
                  <a:pt x="345207" y="257770"/>
                </a:lnTo>
                <a:lnTo>
                  <a:pt x="370582" y="269528"/>
                </a:lnTo>
                <a:cubicBezTo>
                  <a:pt x="376907" y="272430"/>
                  <a:pt x="380926" y="278755"/>
                  <a:pt x="380926" y="285750"/>
                </a:cubicBezTo>
                <a:cubicBezTo>
                  <a:pt x="380926" y="292745"/>
                  <a:pt x="376907" y="299070"/>
                  <a:pt x="370582" y="301972"/>
                </a:cubicBezTo>
                <a:lnTo>
                  <a:pt x="207913" y="377130"/>
                </a:lnTo>
                <a:cubicBezTo>
                  <a:pt x="196825" y="382265"/>
                  <a:pt x="184026" y="382265"/>
                  <a:pt x="172938" y="377130"/>
                </a:cubicBezTo>
                <a:lnTo>
                  <a:pt x="10344" y="301972"/>
                </a:lnTo>
                <a:cubicBezTo>
                  <a:pt x="4018" y="298996"/>
                  <a:pt x="0" y="292671"/>
                  <a:pt x="0" y="285750"/>
                </a:cubicBezTo>
                <a:cubicBezTo>
                  <a:pt x="0" y="278829"/>
                  <a:pt x="4018" y="272430"/>
                  <a:pt x="10344" y="269528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1" name="Text 8"/>
          <p:cNvSpPr/>
          <p:nvPr/>
        </p:nvSpPr>
        <p:spPr>
          <a:xfrm>
            <a:off x="5429885" y="3251516"/>
            <a:ext cx="133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test_fifo_run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381500" y="3607116"/>
            <a:ext cx="342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Prueban la gestión de eventos en el buffer circular.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800" y="2337116"/>
            <a:ext cx="3759200" cy="1879600"/>
          </a:xfrm>
          <a:custGeom>
            <a:avLst/>
            <a:gdLst/>
            <a:ahLst/>
            <a:cxnLst/>
            <a:rect l="l" t="t" r="r" b="b"/>
            <a:pathLst>
              <a:path w="3759200" h="1879600">
                <a:moveTo>
                  <a:pt x="101592" y="0"/>
                </a:moveTo>
                <a:lnTo>
                  <a:pt x="3657608" y="0"/>
                </a:lnTo>
                <a:cubicBezTo>
                  <a:pt x="3713716" y="0"/>
                  <a:pt x="3759200" y="45484"/>
                  <a:pt x="3759200" y="101592"/>
                </a:cubicBezTo>
                <a:lnTo>
                  <a:pt x="3759200" y="1778008"/>
                </a:lnTo>
                <a:cubicBezTo>
                  <a:pt x="3759200" y="1834116"/>
                  <a:pt x="3713716" y="1879600"/>
                  <a:pt x="36576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823450" y="2756061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33375" y="47625"/>
                </a:moveTo>
                <a:cubicBezTo>
                  <a:pt x="412254" y="47625"/>
                  <a:pt x="476250" y="111621"/>
                  <a:pt x="476250" y="190500"/>
                </a:cubicBezTo>
                <a:cubicBezTo>
                  <a:pt x="476250" y="269379"/>
                  <a:pt x="412254" y="333375"/>
                  <a:pt x="333375" y="333375"/>
                </a:cubicBezTo>
                <a:lnTo>
                  <a:pt x="142875" y="333375"/>
                </a:lnTo>
                <a:cubicBezTo>
                  <a:pt x="63996" y="333375"/>
                  <a:pt x="0" y="269379"/>
                  <a:pt x="0" y="190500"/>
                </a:cubicBezTo>
                <a:cubicBezTo>
                  <a:pt x="0" y="111621"/>
                  <a:pt x="63996" y="47625"/>
                  <a:pt x="142875" y="47625"/>
                </a:cubicBezTo>
                <a:lnTo>
                  <a:pt x="333375" y="47625"/>
                </a:lnTo>
                <a:close/>
                <a:moveTo>
                  <a:pt x="142875" y="130969"/>
                </a:moveTo>
                <a:cubicBezTo>
                  <a:pt x="132978" y="130969"/>
                  <a:pt x="125016" y="138931"/>
                  <a:pt x="125016" y="148828"/>
                </a:cubicBezTo>
                <a:lnTo>
                  <a:pt x="125016" y="172641"/>
                </a:lnTo>
                <a:lnTo>
                  <a:pt x="101203" y="172641"/>
                </a:lnTo>
                <a:cubicBezTo>
                  <a:pt x="91306" y="172641"/>
                  <a:pt x="83344" y="180603"/>
                  <a:pt x="83344" y="190500"/>
                </a:cubicBezTo>
                <a:cubicBezTo>
                  <a:pt x="83344" y="200397"/>
                  <a:pt x="91306" y="208359"/>
                  <a:pt x="101203" y="208359"/>
                </a:cubicBezTo>
                <a:lnTo>
                  <a:pt x="125016" y="208359"/>
                </a:lnTo>
                <a:lnTo>
                  <a:pt x="125016" y="232172"/>
                </a:lnTo>
                <a:cubicBezTo>
                  <a:pt x="125016" y="242069"/>
                  <a:pt x="132978" y="250031"/>
                  <a:pt x="142875" y="250031"/>
                </a:cubicBezTo>
                <a:cubicBezTo>
                  <a:pt x="152772" y="250031"/>
                  <a:pt x="160734" y="242069"/>
                  <a:pt x="160734" y="232172"/>
                </a:cubicBezTo>
                <a:lnTo>
                  <a:pt x="160734" y="208359"/>
                </a:lnTo>
                <a:lnTo>
                  <a:pt x="184547" y="208359"/>
                </a:lnTo>
                <a:cubicBezTo>
                  <a:pt x="194444" y="208359"/>
                  <a:pt x="202406" y="200397"/>
                  <a:pt x="202406" y="190500"/>
                </a:cubicBezTo>
                <a:cubicBezTo>
                  <a:pt x="202406" y="180603"/>
                  <a:pt x="194444" y="172641"/>
                  <a:pt x="184547" y="172641"/>
                </a:cubicBezTo>
                <a:lnTo>
                  <a:pt x="160734" y="172641"/>
                </a:lnTo>
                <a:lnTo>
                  <a:pt x="160734" y="148828"/>
                </a:lnTo>
                <a:cubicBezTo>
                  <a:pt x="160734" y="138931"/>
                  <a:pt x="152772" y="130969"/>
                  <a:pt x="142875" y="130969"/>
                </a:cubicBezTo>
                <a:close/>
                <a:moveTo>
                  <a:pt x="321469" y="202406"/>
                </a:moveTo>
                <a:cubicBezTo>
                  <a:pt x="308326" y="202406"/>
                  <a:pt x="297656" y="213076"/>
                  <a:pt x="297656" y="226219"/>
                </a:cubicBezTo>
                <a:cubicBezTo>
                  <a:pt x="297656" y="239361"/>
                  <a:pt x="308326" y="250031"/>
                  <a:pt x="321469" y="250031"/>
                </a:cubicBezTo>
                <a:cubicBezTo>
                  <a:pt x="334611" y="250031"/>
                  <a:pt x="345281" y="239361"/>
                  <a:pt x="345281" y="226219"/>
                </a:cubicBezTo>
                <a:cubicBezTo>
                  <a:pt x="345281" y="213076"/>
                  <a:pt x="334611" y="202406"/>
                  <a:pt x="321469" y="202406"/>
                </a:cubicBezTo>
                <a:close/>
                <a:moveTo>
                  <a:pt x="369094" y="130969"/>
                </a:moveTo>
                <a:cubicBezTo>
                  <a:pt x="355951" y="130969"/>
                  <a:pt x="345281" y="141639"/>
                  <a:pt x="345281" y="154781"/>
                </a:cubicBezTo>
                <a:cubicBezTo>
                  <a:pt x="345281" y="167924"/>
                  <a:pt x="355951" y="178594"/>
                  <a:pt x="369094" y="178594"/>
                </a:cubicBezTo>
                <a:cubicBezTo>
                  <a:pt x="382236" y="178594"/>
                  <a:pt x="392906" y="167924"/>
                  <a:pt x="392906" y="154781"/>
                </a:cubicBezTo>
                <a:cubicBezTo>
                  <a:pt x="392906" y="141639"/>
                  <a:pt x="382236" y="130969"/>
                  <a:pt x="369094" y="130969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5" name="Text 12"/>
          <p:cNvSpPr/>
          <p:nvPr/>
        </p:nvSpPr>
        <p:spPr>
          <a:xfrm>
            <a:off x="9160669" y="3352961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Tests de Botones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571389" y="3708561"/>
            <a:ext cx="2971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Validan la máquina de estados anti-rebote.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178800" y="4397457"/>
            <a:ext cx="3759200" cy="1879600"/>
          </a:xfrm>
          <a:custGeom>
            <a:avLst/>
            <a:gdLst/>
            <a:ahLst/>
            <a:cxnLst/>
            <a:rect l="l" t="t" r="r" b="b"/>
            <a:pathLst>
              <a:path w="3759200" h="1879600">
                <a:moveTo>
                  <a:pt x="101592" y="0"/>
                </a:moveTo>
                <a:lnTo>
                  <a:pt x="3657608" y="0"/>
                </a:lnTo>
                <a:cubicBezTo>
                  <a:pt x="3713716" y="0"/>
                  <a:pt x="3759200" y="45484"/>
                  <a:pt x="3759200" y="101592"/>
                </a:cubicBezTo>
                <a:lnTo>
                  <a:pt x="3759200" y="1778008"/>
                </a:lnTo>
                <a:cubicBezTo>
                  <a:pt x="3759200" y="1834116"/>
                  <a:pt x="3713716" y="1879600"/>
                  <a:pt x="36576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9871075" y="47149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9" name="Text 16"/>
          <p:cNvSpPr/>
          <p:nvPr/>
        </p:nvSpPr>
        <p:spPr>
          <a:xfrm>
            <a:off x="9392285" y="5311857"/>
            <a:ext cx="133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de WDT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343900" y="5667457"/>
            <a:ext cx="342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Asegura que el watchdog reinicia el sistema ante fallos.</a:t>
            </a:r>
            <a:endParaRPr lang="en-US" sz="1600" dirty="0"/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CA4EB09C-4FFD-37E9-6C85-7523F34628DC}"/>
              </a:ext>
            </a:extLst>
          </p:cNvPr>
          <p:cNvSpPr/>
          <p:nvPr/>
        </p:nvSpPr>
        <p:spPr>
          <a:xfrm>
            <a:off x="254000" y="4432616"/>
            <a:ext cx="3759200" cy="1879600"/>
          </a:xfrm>
          <a:custGeom>
            <a:avLst/>
            <a:gdLst/>
            <a:ahLst/>
            <a:cxnLst/>
            <a:rect l="l" t="t" r="r" b="b"/>
            <a:pathLst>
              <a:path w="3759200" h="1879600">
                <a:moveTo>
                  <a:pt x="101592" y="0"/>
                </a:moveTo>
                <a:lnTo>
                  <a:pt x="3657608" y="0"/>
                </a:lnTo>
                <a:cubicBezTo>
                  <a:pt x="3713716" y="0"/>
                  <a:pt x="3759200" y="45484"/>
                  <a:pt x="3759200" y="101592"/>
                </a:cubicBezTo>
                <a:lnTo>
                  <a:pt x="3759200" y="1778008"/>
                </a:lnTo>
                <a:cubicBezTo>
                  <a:pt x="3759200" y="1834116"/>
                  <a:pt x="3713716" y="1879600"/>
                  <a:pt x="36576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6AB2195F-28C6-8FE0-81B3-27B06B456D1A}"/>
              </a:ext>
            </a:extLst>
          </p:cNvPr>
          <p:cNvSpPr/>
          <p:nvPr/>
        </p:nvSpPr>
        <p:spPr>
          <a:xfrm>
            <a:off x="1202920" y="5309848"/>
            <a:ext cx="189362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de </a:t>
            </a:r>
            <a:r>
              <a:rPr lang="en-US" sz="1600" b="1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Alarmas</a:t>
            </a:r>
            <a:endParaRPr lang="en-US" sz="1600" dirty="0"/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FCD27510-6161-93B0-AB7F-F05BEC7C4598}"/>
              </a:ext>
            </a:extLst>
          </p:cNvPr>
          <p:cNvSpPr/>
          <p:nvPr/>
        </p:nvSpPr>
        <p:spPr>
          <a:xfrm>
            <a:off x="347662" y="5722153"/>
            <a:ext cx="342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Comprueba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correcta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programación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activación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las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alarmas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periódicas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 no), y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ejecución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del callback</a:t>
            </a:r>
            <a:endParaRPr lang="en-US" sz="1600" dirty="0"/>
          </a:p>
        </p:txBody>
      </p:sp>
      <p:pic>
        <p:nvPicPr>
          <p:cNvPr id="28" name="Gráfico 27" descr="Sirena">
            <a:extLst>
              <a:ext uri="{FF2B5EF4-FFF2-40B4-BE49-F238E27FC236}">
                <a16:creationId xmlns:a16="http://schemas.microsoft.com/office/drawing/2014/main" id="{69B0F2F8-3DDB-BE6F-9930-0C9DAD71C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1834" y="4507016"/>
            <a:ext cx="809851" cy="8098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Conclusión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34" y="0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2400" y="15240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Logros y Valor Añadido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542564" y="22352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5" name="Text 2"/>
          <p:cNvSpPr/>
          <p:nvPr/>
        </p:nvSpPr>
        <p:spPr>
          <a:xfrm>
            <a:off x="6754178" y="2184400"/>
            <a:ext cx="527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Juego Funcional: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Experiencia de ritmo interactiva y eficiente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sobre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nRF52840 y LPC2105.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527800" y="2895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7" name="Text 4"/>
          <p:cNvSpPr/>
          <p:nvPr/>
        </p:nvSpPr>
        <p:spPr>
          <a:xfrm>
            <a:off x="6724650" y="2844800"/>
            <a:ext cx="530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 Modular: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Autómatas de Mealy claros y diseño desacoplado para facilitar el escalado.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535262" y="35560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9" name="Text 6"/>
          <p:cNvSpPr/>
          <p:nvPr/>
        </p:nvSpPr>
        <p:spPr>
          <a:xfrm>
            <a:off x="6739572" y="3505200"/>
            <a:ext cx="528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Eficiencia Energética: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Ahorro de energía demostrable con modos de baja potencia.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549231" y="4216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1" name="Text 8"/>
          <p:cNvSpPr/>
          <p:nvPr/>
        </p:nvSpPr>
        <p:spPr>
          <a:xfrm>
            <a:off x="6767671" y="4165600"/>
            <a:ext cx="525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Robustez: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Uso de watchdog y tests automatizados para una alta fiabilidad.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548279" y="4876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3" name="Text 10"/>
          <p:cNvSpPr/>
          <p:nvPr/>
        </p:nvSpPr>
        <p:spPr>
          <a:xfrm>
            <a:off x="6765608" y="4826000"/>
            <a:ext cx="525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Mantenibilidad: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Logs serie para una depuración y mantenimiento sencillos.</a:t>
            </a:r>
            <a:endParaRPr lang="en-US" sz="1600" dirty="0"/>
          </a:p>
        </p:txBody>
      </p:sp>
      <p:pic>
        <p:nvPicPr>
          <p:cNvPr id="1028" name="Picture 4" descr="Sistemas embebidos | Mercados EMS | DigiProces">
            <a:extLst>
              <a:ext uri="{FF2B5EF4-FFF2-40B4-BE49-F238E27FC236}">
                <a16:creationId xmlns:a16="http://schemas.microsoft.com/office/drawing/2014/main" id="{71A52215-D87C-733B-68CC-DC968A54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7" y="1638300"/>
            <a:ext cx="536961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73325" y="2508250"/>
            <a:ext cx="7729855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Sugerencias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020" y="1044575"/>
            <a:ext cx="2109470" cy="10287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70040"/>
            <a:ext cx="12191365" cy="2006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25" y="3793490"/>
            <a:ext cx="1062355" cy="10693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4225925" y="4464070"/>
            <a:ext cx="2299653" cy="523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Grupo H Martes - Mañana</a:t>
            </a:r>
            <a:endParaRPr lang="en-US" sz="1600" dirty="0"/>
          </a:p>
        </p:txBody>
      </p:sp>
      <p:sp>
        <p:nvSpPr>
          <p:cNvPr id="12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3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7122224" y="4625975"/>
            <a:ext cx="195199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6628646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3D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8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530" y="2098675"/>
            <a:ext cx="2519045" cy="33394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115" y="2098675"/>
            <a:ext cx="2519045" cy="333946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40" y="2098675"/>
            <a:ext cx="2519045" cy="333946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4-d2r9fg1e3tpg8rchv4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65" y="2098675"/>
            <a:ext cx="2519045" cy="3339465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" y="2298065"/>
            <a:ext cx="1028700" cy="102870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54500" y="2298065"/>
            <a:ext cx="1028700" cy="102870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7:43-d2r9ffpe3tpg8rchv44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525" y="2298065"/>
            <a:ext cx="1028700" cy="1028700"/>
          </a:xfrm>
          <a:prstGeom prst="rect">
            <a:avLst/>
          </a:prstGeom>
        </p:spPr>
      </p:pic>
      <p:pic>
        <p:nvPicPr>
          <p:cNvPr id="10" name="Image 8" descr="https://kimi-img.moonshot.cn/pub/slides/slides_tmpl/image/25-09-02-15:07:44-d2r9fg1e3tpg8rchv46g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735185" y="2298065"/>
            <a:ext cx="1028700" cy="1028700"/>
          </a:xfrm>
          <a:prstGeom prst="rect">
            <a:avLst/>
          </a:prstGeom>
        </p:spPr>
      </p:pic>
      <p:pic>
        <p:nvPicPr>
          <p:cNvPr id="11" name="Image 9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686675" y="664210"/>
            <a:ext cx="635000" cy="1205865"/>
          </a:xfrm>
          <a:prstGeom prst="rect">
            <a:avLst/>
          </a:prstGeom>
        </p:spPr>
      </p:pic>
      <p:pic>
        <p:nvPicPr>
          <p:cNvPr id="12" name="Image 10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H="1">
            <a:off x="3598545" y="664210"/>
            <a:ext cx="635000" cy="120586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113732" y="300752"/>
            <a:ext cx="3963901" cy="1297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CONTENIDO</a:t>
            </a:r>
            <a:endParaRPr lang="en-US" sz="1600" dirty="0"/>
          </a:p>
        </p:txBody>
      </p:sp>
      <p:sp>
        <p:nvSpPr>
          <p:cNvPr id="14" name="Text 1"/>
          <p:cNvSpPr/>
          <p:nvPr/>
        </p:nvSpPr>
        <p:spPr>
          <a:xfrm>
            <a:off x="1905953" y="2597150"/>
            <a:ext cx="490855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2"/>
          <p:cNvSpPr/>
          <p:nvPr/>
        </p:nvSpPr>
        <p:spPr>
          <a:xfrm>
            <a:off x="1246505" y="3735705"/>
            <a:ext cx="1909445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Resumen y Demo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4523423" y="2597150"/>
            <a:ext cx="490855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3729355" y="3735705"/>
            <a:ext cx="2265045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 modular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7263448" y="2597150"/>
            <a:ext cx="490855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6"/>
          <p:cNvSpPr/>
          <p:nvPr/>
        </p:nvSpPr>
        <p:spPr>
          <a:xfrm>
            <a:off x="6468110" y="3735705"/>
            <a:ext cx="2265045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Consumo y pruebas</a:t>
            </a:r>
            <a:endParaRPr lang="en-US" sz="1600" dirty="0"/>
          </a:p>
        </p:txBody>
      </p:sp>
      <p:sp>
        <p:nvSpPr>
          <p:cNvPr id="20" name="Text 7"/>
          <p:cNvSpPr/>
          <p:nvPr/>
        </p:nvSpPr>
        <p:spPr>
          <a:xfrm>
            <a:off x="10004108" y="2597150"/>
            <a:ext cx="490855" cy="4329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1" name="Text 8"/>
          <p:cNvSpPr/>
          <p:nvPr/>
        </p:nvSpPr>
        <p:spPr>
          <a:xfrm>
            <a:off x="9207500" y="3735705"/>
            <a:ext cx="2265045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Conclusión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Resumen y Demo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685800"/>
            <a:ext cx="5765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Bit/Beat Hero: Máquina de Estados Mealy 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17871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Beat Hero es un juego de ritmo que implementa un autómata de Mealy: los cambios de estado dependen directamente de las entradas (botones).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42265" y="40640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45296" y="54833"/>
                </a:moveTo>
                <a:cubicBezTo>
                  <a:pt x="157554" y="51951"/>
                  <a:pt x="166688" y="40943"/>
                  <a:pt x="166688" y="27781"/>
                </a:cubicBezTo>
                <a:cubicBezTo>
                  <a:pt x="166688" y="12432"/>
                  <a:pt x="154255" y="0"/>
                  <a:pt x="138906" y="0"/>
                </a:cubicBezTo>
                <a:cubicBezTo>
                  <a:pt x="123835" y="0"/>
                  <a:pt x="111576" y="11981"/>
                  <a:pt x="111125" y="26913"/>
                </a:cubicBezTo>
                <a:lnTo>
                  <a:pt x="47298" y="52472"/>
                </a:lnTo>
                <a:cubicBezTo>
                  <a:pt x="42262" y="47506"/>
                  <a:pt x="35386" y="44450"/>
                  <a:pt x="27781" y="44450"/>
                </a:cubicBezTo>
                <a:cubicBezTo>
                  <a:pt x="12432" y="44450"/>
                  <a:pt x="0" y="56882"/>
                  <a:pt x="0" y="72231"/>
                </a:cubicBezTo>
                <a:cubicBezTo>
                  <a:pt x="0" y="87580"/>
                  <a:pt x="12432" y="100013"/>
                  <a:pt x="27781" y="100013"/>
                </a:cubicBezTo>
                <a:cubicBezTo>
                  <a:pt x="32018" y="100013"/>
                  <a:pt x="36046" y="99075"/>
                  <a:pt x="39623" y="97373"/>
                </a:cubicBezTo>
                <a:lnTo>
                  <a:pt x="90185" y="141615"/>
                </a:lnTo>
                <a:cubicBezTo>
                  <a:pt x="89351" y="144254"/>
                  <a:pt x="88900" y="147102"/>
                  <a:pt x="88900" y="150019"/>
                </a:cubicBezTo>
                <a:cubicBezTo>
                  <a:pt x="88900" y="165368"/>
                  <a:pt x="101332" y="177800"/>
                  <a:pt x="116681" y="177800"/>
                </a:cubicBezTo>
                <a:cubicBezTo>
                  <a:pt x="132030" y="177800"/>
                  <a:pt x="144463" y="165368"/>
                  <a:pt x="144463" y="150019"/>
                </a:cubicBezTo>
                <a:cubicBezTo>
                  <a:pt x="144463" y="140399"/>
                  <a:pt x="139601" y="131926"/>
                  <a:pt x="132169" y="126960"/>
                </a:cubicBezTo>
                <a:lnTo>
                  <a:pt x="145296" y="54833"/>
                </a:lnTo>
                <a:close/>
                <a:moveTo>
                  <a:pt x="54278" y="80635"/>
                </a:moveTo>
                <a:cubicBezTo>
                  <a:pt x="55042" y="78239"/>
                  <a:pt x="55493" y="75704"/>
                  <a:pt x="55563" y="73099"/>
                </a:cubicBezTo>
                <a:lnTo>
                  <a:pt x="119390" y="47575"/>
                </a:lnTo>
                <a:cubicBezTo>
                  <a:pt x="120640" y="48791"/>
                  <a:pt x="121960" y="49902"/>
                  <a:pt x="123418" y="50874"/>
                </a:cubicBezTo>
                <a:lnTo>
                  <a:pt x="110292" y="122967"/>
                </a:lnTo>
                <a:cubicBezTo>
                  <a:pt x="108382" y="123418"/>
                  <a:pt x="106541" y="124043"/>
                  <a:pt x="104805" y="124877"/>
                </a:cubicBezTo>
                <a:lnTo>
                  <a:pt x="54278" y="80635"/>
                </a:ln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6" name="Text 3"/>
          <p:cNvSpPr/>
          <p:nvPr/>
        </p:nvSpPr>
        <p:spPr>
          <a:xfrm>
            <a:off x="609600" y="3243817"/>
            <a:ext cx="528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 err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Estados</a:t>
            </a: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b="1" dirty="0" err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principales</a:t>
            </a: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Espera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Inicio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Juego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Estadísticas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Reinicio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Apagado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17262" y="51816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55575" y="22225"/>
                </a:moveTo>
                <a:cubicBezTo>
                  <a:pt x="192385" y="22225"/>
                  <a:pt x="222250" y="52090"/>
                  <a:pt x="222250" y="88900"/>
                </a:cubicBezTo>
                <a:cubicBezTo>
                  <a:pt x="222250" y="125710"/>
                  <a:pt x="192385" y="155575"/>
                  <a:pt x="155575" y="155575"/>
                </a:cubicBezTo>
                <a:lnTo>
                  <a:pt x="66675" y="155575"/>
                </a:lnTo>
                <a:cubicBezTo>
                  <a:pt x="29865" y="155575"/>
                  <a:pt x="0" y="125710"/>
                  <a:pt x="0" y="88900"/>
                </a:cubicBezTo>
                <a:cubicBezTo>
                  <a:pt x="0" y="52090"/>
                  <a:pt x="29865" y="22225"/>
                  <a:pt x="66675" y="22225"/>
                </a:cubicBezTo>
                <a:lnTo>
                  <a:pt x="155575" y="22225"/>
                </a:lnTo>
                <a:close/>
                <a:moveTo>
                  <a:pt x="66675" y="61119"/>
                </a:moveTo>
                <a:cubicBezTo>
                  <a:pt x="62056" y="61119"/>
                  <a:pt x="58341" y="64834"/>
                  <a:pt x="58341" y="69453"/>
                </a:cubicBezTo>
                <a:lnTo>
                  <a:pt x="58341" y="80566"/>
                </a:lnTo>
                <a:lnTo>
                  <a:pt x="47228" y="80566"/>
                </a:lnTo>
                <a:cubicBezTo>
                  <a:pt x="42609" y="80566"/>
                  <a:pt x="38894" y="84281"/>
                  <a:pt x="38894" y="88900"/>
                </a:cubicBezTo>
                <a:cubicBezTo>
                  <a:pt x="38894" y="93519"/>
                  <a:pt x="42609" y="97234"/>
                  <a:pt x="47228" y="97234"/>
                </a:cubicBezTo>
                <a:lnTo>
                  <a:pt x="58341" y="97234"/>
                </a:lnTo>
                <a:lnTo>
                  <a:pt x="58341" y="108347"/>
                </a:lnTo>
                <a:cubicBezTo>
                  <a:pt x="58341" y="112966"/>
                  <a:pt x="62056" y="116681"/>
                  <a:pt x="66675" y="116681"/>
                </a:cubicBezTo>
                <a:cubicBezTo>
                  <a:pt x="71294" y="116681"/>
                  <a:pt x="75009" y="112966"/>
                  <a:pt x="75009" y="108347"/>
                </a:cubicBezTo>
                <a:lnTo>
                  <a:pt x="75009" y="97234"/>
                </a:lnTo>
                <a:lnTo>
                  <a:pt x="86122" y="97234"/>
                </a:lnTo>
                <a:cubicBezTo>
                  <a:pt x="90741" y="97234"/>
                  <a:pt x="94456" y="93519"/>
                  <a:pt x="94456" y="88900"/>
                </a:cubicBezTo>
                <a:cubicBezTo>
                  <a:pt x="94456" y="84281"/>
                  <a:pt x="90741" y="80566"/>
                  <a:pt x="86122" y="80566"/>
                </a:cubicBezTo>
                <a:lnTo>
                  <a:pt x="75009" y="80566"/>
                </a:lnTo>
                <a:lnTo>
                  <a:pt x="75009" y="69453"/>
                </a:lnTo>
                <a:cubicBezTo>
                  <a:pt x="75009" y="64834"/>
                  <a:pt x="71294" y="61119"/>
                  <a:pt x="66675" y="61119"/>
                </a:cubicBezTo>
                <a:close/>
                <a:moveTo>
                  <a:pt x="150019" y="94456"/>
                </a:moveTo>
                <a:cubicBezTo>
                  <a:pt x="143886" y="94456"/>
                  <a:pt x="138906" y="99436"/>
                  <a:pt x="138906" y="105569"/>
                </a:cubicBezTo>
                <a:cubicBezTo>
                  <a:pt x="138906" y="111702"/>
                  <a:pt x="143886" y="116681"/>
                  <a:pt x="150019" y="116681"/>
                </a:cubicBezTo>
                <a:cubicBezTo>
                  <a:pt x="156152" y="116681"/>
                  <a:pt x="161131" y="111702"/>
                  <a:pt x="161131" y="105569"/>
                </a:cubicBezTo>
                <a:cubicBezTo>
                  <a:pt x="161131" y="99436"/>
                  <a:pt x="156152" y="94456"/>
                  <a:pt x="150019" y="94456"/>
                </a:cubicBezTo>
                <a:close/>
                <a:moveTo>
                  <a:pt x="172244" y="61119"/>
                </a:moveTo>
                <a:cubicBezTo>
                  <a:pt x="166111" y="61119"/>
                  <a:pt x="161131" y="66098"/>
                  <a:pt x="161131" y="72231"/>
                </a:cubicBezTo>
                <a:cubicBezTo>
                  <a:pt x="161131" y="78364"/>
                  <a:pt x="166111" y="83344"/>
                  <a:pt x="172244" y="83344"/>
                </a:cubicBezTo>
                <a:cubicBezTo>
                  <a:pt x="178377" y="83344"/>
                  <a:pt x="183356" y="78364"/>
                  <a:pt x="183356" y="72231"/>
                </a:cubicBezTo>
                <a:cubicBezTo>
                  <a:pt x="183356" y="66098"/>
                  <a:pt x="178377" y="61119"/>
                  <a:pt x="172244" y="61119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8" name="Text 5"/>
          <p:cNvSpPr/>
          <p:nvPr/>
        </p:nvSpPr>
        <p:spPr>
          <a:xfrm>
            <a:off x="542879" y="5232400"/>
            <a:ext cx="5416642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Interacción: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Los botones disparan eventos que modifican el estado, creando una experiencia interactiva y eficiente.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B089CAF-10BA-553D-FD64-3CFE168F0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251" y="618184"/>
            <a:ext cx="5416642" cy="5403761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C3139127-FD42-6561-4511-A7965FC20B64}"/>
              </a:ext>
            </a:extLst>
          </p:cNvPr>
          <p:cNvSpPr/>
          <p:nvPr/>
        </p:nvSpPr>
        <p:spPr>
          <a:xfrm>
            <a:off x="609600" y="4063363"/>
            <a:ext cx="528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 err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Estados</a:t>
            </a: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b="1" dirty="0" err="1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reales</a:t>
            </a:r>
            <a:r>
              <a:rPr lang="en-US" sz="14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e_INIT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e_SHOW_SEQUENCE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e_WAIT_FOR_INTERRUPT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e_FIN_PARTIDA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 modular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34000" y="1905000"/>
            <a:ext cx="679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drv_leds: GPIO Activo en Bajo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334000" y="2565400"/>
            <a:ext cx="6692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Adaptar el driver de LEDs reveló un detalle crucial del hardware de la nRF52840: los LEDs son </a:t>
            </a:r>
            <a:r>
              <a:rPr lang="en-US" sz="1400" dirty="0">
                <a:solidFill>
                  <a:srgbClr val="0D47A1"/>
                </a:solidFill>
                <a:highlight>
                  <a:srgbClr val="ECF17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activos en bajo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334000" y="3276600"/>
            <a:ext cx="6604000" cy="457200"/>
          </a:xfrm>
          <a:custGeom>
            <a:avLst/>
            <a:gdLst/>
            <a:ahLst/>
            <a:cxnLst/>
            <a:rect l="l" t="t" r="r" b="b"/>
            <a:pathLst>
              <a:path w="6604000" h="457200">
                <a:moveTo>
                  <a:pt x="76202" y="0"/>
                </a:moveTo>
                <a:lnTo>
                  <a:pt x="6527798" y="0"/>
                </a:lnTo>
                <a:cubicBezTo>
                  <a:pt x="6569883" y="0"/>
                  <a:pt x="6604000" y="34117"/>
                  <a:pt x="6604000" y="76202"/>
                </a:cubicBezTo>
                <a:lnTo>
                  <a:pt x="6604000" y="380998"/>
                </a:lnTo>
                <a:cubicBezTo>
                  <a:pt x="6604000" y="423083"/>
                  <a:pt x="6569883" y="457200"/>
                  <a:pt x="6527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553075" y="3416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00013" y="0"/>
                </a:moveTo>
                <a:cubicBezTo>
                  <a:pt x="100013" y="-6147"/>
                  <a:pt x="95047" y="-11112"/>
                  <a:pt x="88900" y="-11112"/>
                </a:cubicBezTo>
                <a:cubicBezTo>
                  <a:pt x="82753" y="-11112"/>
                  <a:pt x="77788" y="-6147"/>
                  <a:pt x="77788" y="0"/>
                </a:cubicBezTo>
                <a:lnTo>
                  <a:pt x="77788" y="88900"/>
                </a:lnTo>
                <a:cubicBezTo>
                  <a:pt x="77788" y="95047"/>
                  <a:pt x="82753" y="100013"/>
                  <a:pt x="88900" y="100013"/>
                </a:cubicBezTo>
                <a:cubicBezTo>
                  <a:pt x="95047" y="100013"/>
                  <a:pt x="100013" y="95047"/>
                  <a:pt x="100013" y="88900"/>
                </a:cubicBezTo>
                <a:lnTo>
                  <a:pt x="100013" y="0"/>
                </a:lnTo>
                <a:close/>
                <a:moveTo>
                  <a:pt x="50805" y="34171"/>
                </a:moveTo>
                <a:cubicBezTo>
                  <a:pt x="55840" y="30664"/>
                  <a:pt x="57056" y="23718"/>
                  <a:pt x="53548" y="18683"/>
                </a:cubicBezTo>
                <a:cubicBezTo>
                  <a:pt x="50041" y="13648"/>
                  <a:pt x="43096" y="12432"/>
                  <a:pt x="38060" y="15939"/>
                </a:cubicBezTo>
                <a:cubicBezTo>
                  <a:pt x="15071" y="31983"/>
                  <a:pt x="0" y="58688"/>
                  <a:pt x="0" y="88900"/>
                </a:cubicBezTo>
                <a:cubicBezTo>
                  <a:pt x="0" y="138003"/>
                  <a:pt x="39797" y="177800"/>
                  <a:pt x="88900" y="177800"/>
                </a:cubicBezTo>
                <a:cubicBezTo>
                  <a:pt x="138003" y="177800"/>
                  <a:pt x="177800" y="138003"/>
                  <a:pt x="177800" y="88900"/>
                </a:cubicBezTo>
                <a:cubicBezTo>
                  <a:pt x="177800" y="58688"/>
                  <a:pt x="162729" y="31983"/>
                  <a:pt x="139705" y="15939"/>
                </a:cubicBezTo>
                <a:cubicBezTo>
                  <a:pt x="134670" y="12432"/>
                  <a:pt x="127759" y="13648"/>
                  <a:pt x="124217" y="18683"/>
                </a:cubicBezTo>
                <a:cubicBezTo>
                  <a:pt x="120675" y="23718"/>
                  <a:pt x="121925" y="30629"/>
                  <a:pt x="126960" y="34171"/>
                </a:cubicBezTo>
                <a:cubicBezTo>
                  <a:pt x="144254" y="46256"/>
                  <a:pt x="155540" y="66258"/>
                  <a:pt x="155540" y="88900"/>
                </a:cubicBezTo>
                <a:cubicBezTo>
                  <a:pt x="155540" y="125710"/>
                  <a:pt x="125675" y="155575"/>
                  <a:pt x="88865" y="155575"/>
                </a:cubicBezTo>
                <a:cubicBezTo>
                  <a:pt x="52055" y="155575"/>
                  <a:pt x="22225" y="125710"/>
                  <a:pt x="22225" y="88900"/>
                </a:cubicBezTo>
                <a:cubicBezTo>
                  <a:pt x="22225" y="66258"/>
                  <a:pt x="33511" y="46221"/>
                  <a:pt x="50805" y="34171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7" name="Text 4"/>
          <p:cNvSpPr/>
          <p:nvPr/>
        </p:nvSpPr>
        <p:spPr>
          <a:xfrm>
            <a:off x="5842000" y="33782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Encender (0):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Escribir en el registro </a:t>
            </a: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OUTCLR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334000" y="3886200"/>
            <a:ext cx="6604000" cy="457200"/>
          </a:xfrm>
          <a:custGeom>
            <a:avLst/>
            <a:gdLst/>
            <a:ahLst/>
            <a:cxnLst/>
            <a:rect l="l" t="t" r="r" b="b"/>
            <a:pathLst>
              <a:path w="6604000" h="457200">
                <a:moveTo>
                  <a:pt x="76202" y="0"/>
                </a:moveTo>
                <a:lnTo>
                  <a:pt x="6527798" y="0"/>
                </a:lnTo>
                <a:cubicBezTo>
                  <a:pt x="6569883" y="0"/>
                  <a:pt x="6604000" y="34117"/>
                  <a:pt x="6604000" y="76202"/>
                </a:cubicBezTo>
                <a:lnTo>
                  <a:pt x="6604000" y="380998"/>
                </a:lnTo>
                <a:cubicBezTo>
                  <a:pt x="6604000" y="423083"/>
                  <a:pt x="6569883" y="457200"/>
                  <a:pt x="6527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9" name="Shape 6"/>
          <p:cNvSpPr/>
          <p:nvPr/>
        </p:nvSpPr>
        <p:spPr>
          <a:xfrm rot="10800000">
            <a:off x="5553075" y="4025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00013" y="0"/>
                </a:moveTo>
                <a:cubicBezTo>
                  <a:pt x="100013" y="-6147"/>
                  <a:pt x="95047" y="-11112"/>
                  <a:pt x="88900" y="-11112"/>
                </a:cubicBezTo>
                <a:cubicBezTo>
                  <a:pt x="82753" y="-11112"/>
                  <a:pt x="77788" y="-6147"/>
                  <a:pt x="77788" y="0"/>
                </a:cubicBezTo>
                <a:lnTo>
                  <a:pt x="77788" y="88900"/>
                </a:lnTo>
                <a:cubicBezTo>
                  <a:pt x="77788" y="95047"/>
                  <a:pt x="82753" y="100013"/>
                  <a:pt x="88900" y="100013"/>
                </a:cubicBezTo>
                <a:cubicBezTo>
                  <a:pt x="95047" y="100013"/>
                  <a:pt x="100013" y="95047"/>
                  <a:pt x="100013" y="88900"/>
                </a:cubicBezTo>
                <a:lnTo>
                  <a:pt x="100013" y="0"/>
                </a:lnTo>
                <a:close/>
                <a:moveTo>
                  <a:pt x="50805" y="34171"/>
                </a:moveTo>
                <a:cubicBezTo>
                  <a:pt x="55840" y="30664"/>
                  <a:pt x="57056" y="23718"/>
                  <a:pt x="53548" y="18683"/>
                </a:cubicBezTo>
                <a:cubicBezTo>
                  <a:pt x="50041" y="13648"/>
                  <a:pt x="43096" y="12432"/>
                  <a:pt x="38060" y="15939"/>
                </a:cubicBezTo>
                <a:cubicBezTo>
                  <a:pt x="15071" y="31983"/>
                  <a:pt x="0" y="58688"/>
                  <a:pt x="0" y="88900"/>
                </a:cubicBezTo>
                <a:cubicBezTo>
                  <a:pt x="0" y="138003"/>
                  <a:pt x="39797" y="177800"/>
                  <a:pt x="88900" y="177800"/>
                </a:cubicBezTo>
                <a:cubicBezTo>
                  <a:pt x="138003" y="177800"/>
                  <a:pt x="177800" y="138003"/>
                  <a:pt x="177800" y="88900"/>
                </a:cubicBezTo>
                <a:cubicBezTo>
                  <a:pt x="177800" y="58688"/>
                  <a:pt x="162729" y="31983"/>
                  <a:pt x="139705" y="15939"/>
                </a:cubicBezTo>
                <a:cubicBezTo>
                  <a:pt x="134670" y="12432"/>
                  <a:pt x="127759" y="13648"/>
                  <a:pt x="124217" y="18683"/>
                </a:cubicBezTo>
                <a:cubicBezTo>
                  <a:pt x="120675" y="23718"/>
                  <a:pt x="121925" y="30629"/>
                  <a:pt x="126960" y="34171"/>
                </a:cubicBezTo>
                <a:cubicBezTo>
                  <a:pt x="144254" y="46256"/>
                  <a:pt x="155540" y="66258"/>
                  <a:pt x="155540" y="88900"/>
                </a:cubicBezTo>
                <a:cubicBezTo>
                  <a:pt x="155540" y="125710"/>
                  <a:pt x="125675" y="155575"/>
                  <a:pt x="88865" y="155575"/>
                </a:cubicBezTo>
                <a:cubicBezTo>
                  <a:pt x="52055" y="155575"/>
                  <a:pt x="22225" y="125710"/>
                  <a:pt x="22225" y="88900"/>
                </a:cubicBezTo>
                <a:cubicBezTo>
                  <a:pt x="22225" y="66258"/>
                  <a:pt x="33511" y="46221"/>
                  <a:pt x="50805" y="34171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0" name="Text 7"/>
          <p:cNvSpPr/>
          <p:nvPr/>
        </p:nvSpPr>
        <p:spPr>
          <a:xfrm>
            <a:off x="5842000" y="3987800"/>
            <a:ext cx="353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Apagar (1):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Escribir en el registro </a:t>
            </a: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OUTSET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34000" y="4495800"/>
            <a:ext cx="6604000" cy="457200"/>
          </a:xfrm>
          <a:custGeom>
            <a:avLst/>
            <a:gdLst/>
            <a:ahLst/>
            <a:cxnLst/>
            <a:rect l="l" t="t" r="r" b="b"/>
            <a:pathLst>
              <a:path w="6604000" h="457200">
                <a:moveTo>
                  <a:pt x="76202" y="0"/>
                </a:moveTo>
                <a:lnTo>
                  <a:pt x="6527798" y="0"/>
                </a:lnTo>
                <a:cubicBezTo>
                  <a:pt x="6569883" y="0"/>
                  <a:pt x="6604000" y="34117"/>
                  <a:pt x="6604000" y="76202"/>
                </a:cubicBezTo>
                <a:lnTo>
                  <a:pt x="6604000" y="380998"/>
                </a:lnTo>
                <a:cubicBezTo>
                  <a:pt x="6604000" y="423083"/>
                  <a:pt x="6569883" y="457200"/>
                  <a:pt x="6527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530850" y="46355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44428" y="73099"/>
                </a:moveTo>
                <a:cubicBezTo>
                  <a:pt x="148664" y="71953"/>
                  <a:pt x="153109" y="73968"/>
                  <a:pt x="155019" y="77892"/>
                </a:cubicBezTo>
                <a:lnTo>
                  <a:pt x="161479" y="90949"/>
                </a:lnTo>
                <a:cubicBezTo>
                  <a:pt x="165055" y="91435"/>
                  <a:pt x="168563" y="92407"/>
                  <a:pt x="171862" y="93762"/>
                </a:cubicBezTo>
                <a:lnTo>
                  <a:pt x="184016" y="85670"/>
                </a:lnTo>
                <a:cubicBezTo>
                  <a:pt x="187662" y="83240"/>
                  <a:pt x="192489" y="83726"/>
                  <a:pt x="195580" y="86816"/>
                </a:cubicBezTo>
                <a:lnTo>
                  <a:pt x="202248" y="93484"/>
                </a:lnTo>
                <a:cubicBezTo>
                  <a:pt x="205338" y="96575"/>
                  <a:pt x="205824" y="101436"/>
                  <a:pt x="203393" y="105048"/>
                </a:cubicBezTo>
                <a:lnTo>
                  <a:pt x="195302" y="117167"/>
                </a:lnTo>
                <a:cubicBezTo>
                  <a:pt x="195962" y="118800"/>
                  <a:pt x="196552" y="120501"/>
                  <a:pt x="197039" y="122272"/>
                </a:cubicBezTo>
                <a:cubicBezTo>
                  <a:pt x="197525" y="124043"/>
                  <a:pt x="197837" y="125780"/>
                  <a:pt x="198080" y="127551"/>
                </a:cubicBezTo>
                <a:lnTo>
                  <a:pt x="211172" y="134010"/>
                </a:lnTo>
                <a:cubicBezTo>
                  <a:pt x="215096" y="135954"/>
                  <a:pt x="217110" y="140399"/>
                  <a:pt x="215964" y="144601"/>
                </a:cubicBezTo>
                <a:lnTo>
                  <a:pt x="213534" y="153700"/>
                </a:lnTo>
                <a:cubicBezTo>
                  <a:pt x="212388" y="157902"/>
                  <a:pt x="208464" y="160749"/>
                  <a:pt x="204088" y="160471"/>
                </a:cubicBezTo>
                <a:lnTo>
                  <a:pt x="189503" y="159534"/>
                </a:lnTo>
                <a:cubicBezTo>
                  <a:pt x="187315" y="162347"/>
                  <a:pt x="184780" y="164951"/>
                  <a:pt x="181898" y="167174"/>
                </a:cubicBezTo>
                <a:lnTo>
                  <a:pt x="182835" y="181724"/>
                </a:lnTo>
                <a:cubicBezTo>
                  <a:pt x="183113" y="186100"/>
                  <a:pt x="180266" y="190058"/>
                  <a:pt x="176064" y="191170"/>
                </a:cubicBezTo>
                <a:lnTo>
                  <a:pt x="166965" y="193601"/>
                </a:lnTo>
                <a:cubicBezTo>
                  <a:pt x="162729" y="194747"/>
                  <a:pt x="158318" y="192732"/>
                  <a:pt x="156374" y="188808"/>
                </a:cubicBezTo>
                <a:lnTo>
                  <a:pt x="149915" y="175751"/>
                </a:lnTo>
                <a:cubicBezTo>
                  <a:pt x="146338" y="175265"/>
                  <a:pt x="142830" y="174293"/>
                  <a:pt x="139531" y="172938"/>
                </a:cubicBezTo>
                <a:lnTo>
                  <a:pt x="127377" y="181030"/>
                </a:lnTo>
                <a:cubicBezTo>
                  <a:pt x="123731" y="183460"/>
                  <a:pt x="118904" y="182974"/>
                  <a:pt x="115813" y="179884"/>
                </a:cubicBezTo>
                <a:lnTo>
                  <a:pt x="109146" y="173216"/>
                </a:lnTo>
                <a:cubicBezTo>
                  <a:pt x="106055" y="170125"/>
                  <a:pt x="105569" y="165298"/>
                  <a:pt x="108000" y="161652"/>
                </a:cubicBezTo>
                <a:lnTo>
                  <a:pt x="116091" y="149498"/>
                </a:lnTo>
                <a:cubicBezTo>
                  <a:pt x="115431" y="147866"/>
                  <a:pt x="114841" y="146164"/>
                  <a:pt x="114355" y="144393"/>
                </a:cubicBezTo>
                <a:cubicBezTo>
                  <a:pt x="113868" y="142622"/>
                  <a:pt x="113556" y="140851"/>
                  <a:pt x="113313" y="139115"/>
                </a:cubicBezTo>
                <a:lnTo>
                  <a:pt x="100221" y="132655"/>
                </a:lnTo>
                <a:cubicBezTo>
                  <a:pt x="96297" y="130711"/>
                  <a:pt x="94317" y="126266"/>
                  <a:pt x="95429" y="122064"/>
                </a:cubicBezTo>
                <a:lnTo>
                  <a:pt x="97859" y="112966"/>
                </a:lnTo>
                <a:cubicBezTo>
                  <a:pt x="99005" y="108764"/>
                  <a:pt x="102930" y="105916"/>
                  <a:pt x="107305" y="106194"/>
                </a:cubicBezTo>
                <a:lnTo>
                  <a:pt x="121856" y="107131"/>
                </a:lnTo>
                <a:cubicBezTo>
                  <a:pt x="124043" y="104319"/>
                  <a:pt x="126578" y="101714"/>
                  <a:pt x="129461" y="99492"/>
                </a:cubicBezTo>
                <a:lnTo>
                  <a:pt x="128523" y="84976"/>
                </a:lnTo>
                <a:cubicBezTo>
                  <a:pt x="128245" y="80600"/>
                  <a:pt x="131093" y="76642"/>
                  <a:pt x="135295" y="75530"/>
                </a:cubicBezTo>
                <a:lnTo>
                  <a:pt x="144393" y="73099"/>
                </a:lnTo>
                <a:close/>
                <a:moveTo>
                  <a:pt x="155714" y="118070"/>
                </a:moveTo>
                <a:cubicBezTo>
                  <a:pt x="147281" y="118080"/>
                  <a:pt x="140442" y="124934"/>
                  <a:pt x="140452" y="133367"/>
                </a:cubicBezTo>
                <a:cubicBezTo>
                  <a:pt x="140461" y="141800"/>
                  <a:pt x="147316" y="148639"/>
                  <a:pt x="155749" y="148630"/>
                </a:cubicBezTo>
                <a:cubicBezTo>
                  <a:pt x="164182" y="148620"/>
                  <a:pt x="171021" y="141766"/>
                  <a:pt x="171011" y="133333"/>
                </a:cubicBezTo>
                <a:cubicBezTo>
                  <a:pt x="171001" y="124900"/>
                  <a:pt x="164147" y="118061"/>
                  <a:pt x="155714" y="118070"/>
                </a:cubicBezTo>
                <a:close/>
                <a:moveTo>
                  <a:pt x="78100" y="-15801"/>
                </a:moveTo>
                <a:lnTo>
                  <a:pt x="87198" y="-13370"/>
                </a:lnTo>
                <a:cubicBezTo>
                  <a:pt x="91400" y="-12224"/>
                  <a:pt x="94248" y="-8265"/>
                  <a:pt x="93970" y="-3924"/>
                </a:cubicBezTo>
                <a:lnTo>
                  <a:pt x="93032" y="10592"/>
                </a:lnTo>
                <a:cubicBezTo>
                  <a:pt x="95915" y="12814"/>
                  <a:pt x="98450" y="15384"/>
                  <a:pt x="100638" y="18231"/>
                </a:cubicBezTo>
                <a:lnTo>
                  <a:pt x="115223" y="17294"/>
                </a:lnTo>
                <a:cubicBezTo>
                  <a:pt x="119564" y="17016"/>
                  <a:pt x="123522" y="19864"/>
                  <a:pt x="124668" y="24066"/>
                </a:cubicBezTo>
                <a:lnTo>
                  <a:pt x="127099" y="33164"/>
                </a:lnTo>
                <a:cubicBezTo>
                  <a:pt x="128210" y="37366"/>
                  <a:pt x="126231" y="41811"/>
                  <a:pt x="122307" y="43755"/>
                </a:cubicBezTo>
                <a:lnTo>
                  <a:pt x="109215" y="50215"/>
                </a:lnTo>
                <a:cubicBezTo>
                  <a:pt x="108972" y="51986"/>
                  <a:pt x="108625" y="53757"/>
                  <a:pt x="108173" y="55493"/>
                </a:cubicBezTo>
                <a:cubicBezTo>
                  <a:pt x="107722" y="57229"/>
                  <a:pt x="107097" y="58966"/>
                  <a:pt x="106437" y="60598"/>
                </a:cubicBezTo>
                <a:lnTo>
                  <a:pt x="114528" y="72752"/>
                </a:lnTo>
                <a:cubicBezTo>
                  <a:pt x="116959" y="76398"/>
                  <a:pt x="116473" y="81225"/>
                  <a:pt x="113382" y="84316"/>
                </a:cubicBezTo>
                <a:lnTo>
                  <a:pt x="106715" y="90984"/>
                </a:lnTo>
                <a:cubicBezTo>
                  <a:pt x="103624" y="94074"/>
                  <a:pt x="98797" y="94560"/>
                  <a:pt x="95151" y="92130"/>
                </a:cubicBezTo>
                <a:lnTo>
                  <a:pt x="82996" y="84038"/>
                </a:lnTo>
                <a:cubicBezTo>
                  <a:pt x="79697" y="85393"/>
                  <a:pt x="76190" y="86365"/>
                  <a:pt x="72613" y="86851"/>
                </a:cubicBezTo>
                <a:lnTo>
                  <a:pt x="66154" y="99908"/>
                </a:lnTo>
                <a:cubicBezTo>
                  <a:pt x="64209" y="103832"/>
                  <a:pt x="59764" y="105812"/>
                  <a:pt x="55563" y="104701"/>
                </a:cubicBezTo>
                <a:lnTo>
                  <a:pt x="46464" y="102270"/>
                </a:lnTo>
                <a:cubicBezTo>
                  <a:pt x="42228" y="101124"/>
                  <a:pt x="39415" y="97165"/>
                  <a:pt x="39692" y="92824"/>
                </a:cubicBezTo>
                <a:lnTo>
                  <a:pt x="40630" y="78274"/>
                </a:lnTo>
                <a:cubicBezTo>
                  <a:pt x="37748" y="76051"/>
                  <a:pt x="35213" y="73481"/>
                  <a:pt x="33025" y="70634"/>
                </a:cubicBezTo>
                <a:lnTo>
                  <a:pt x="18440" y="71571"/>
                </a:lnTo>
                <a:cubicBezTo>
                  <a:pt x="14099" y="71849"/>
                  <a:pt x="10140" y="69002"/>
                  <a:pt x="8994" y="64800"/>
                </a:cubicBezTo>
                <a:lnTo>
                  <a:pt x="6563" y="55701"/>
                </a:lnTo>
                <a:cubicBezTo>
                  <a:pt x="5452" y="51499"/>
                  <a:pt x="7431" y="47054"/>
                  <a:pt x="11356" y="45110"/>
                </a:cubicBezTo>
                <a:lnTo>
                  <a:pt x="24448" y="38651"/>
                </a:lnTo>
                <a:cubicBezTo>
                  <a:pt x="24691" y="36880"/>
                  <a:pt x="25038" y="35143"/>
                  <a:pt x="25489" y="33372"/>
                </a:cubicBezTo>
                <a:cubicBezTo>
                  <a:pt x="25975" y="31601"/>
                  <a:pt x="26531" y="29900"/>
                  <a:pt x="27226" y="28267"/>
                </a:cubicBezTo>
                <a:lnTo>
                  <a:pt x="19134" y="16148"/>
                </a:lnTo>
                <a:cubicBezTo>
                  <a:pt x="16703" y="12502"/>
                  <a:pt x="17190" y="7675"/>
                  <a:pt x="20280" y="4584"/>
                </a:cubicBezTo>
                <a:lnTo>
                  <a:pt x="26948" y="-2084"/>
                </a:lnTo>
                <a:cubicBezTo>
                  <a:pt x="30038" y="-5174"/>
                  <a:pt x="34865" y="-5660"/>
                  <a:pt x="38512" y="-3230"/>
                </a:cubicBezTo>
                <a:lnTo>
                  <a:pt x="50666" y="4862"/>
                </a:lnTo>
                <a:cubicBezTo>
                  <a:pt x="53965" y="3507"/>
                  <a:pt x="57472" y="2535"/>
                  <a:pt x="61049" y="2049"/>
                </a:cubicBezTo>
                <a:lnTo>
                  <a:pt x="67508" y="-11008"/>
                </a:lnTo>
                <a:cubicBezTo>
                  <a:pt x="69453" y="-14932"/>
                  <a:pt x="73863" y="-16912"/>
                  <a:pt x="78100" y="-15801"/>
                </a:cubicBezTo>
                <a:close/>
                <a:moveTo>
                  <a:pt x="66814" y="29170"/>
                </a:moveTo>
                <a:cubicBezTo>
                  <a:pt x="58381" y="29170"/>
                  <a:pt x="51534" y="36017"/>
                  <a:pt x="51534" y="44450"/>
                </a:cubicBezTo>
                <a:cubicBezTo>
                  <a:pt x="51534" y="52883"/>
                  <a:pt x="58381" y="59730"/>
                  <a:pt x="66814" y="59730"/>
                </a:cubicBezTo>
                <a:cubicBezTo>
                  <a:pt x="75247" y="59730"/>
                  <a:pt x="82094" y="52883"/>
                  <a:pt x="82094" y="44450"/>
                </a:cubicBezTo>
                <a:cubicBezTo>
                  <a:pt x="82094" y="36017"/>
                  <a:pt x="75247" y="29170"/>
                  <a:pt x="66814" y="2917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3" name="Text 10"/>
          <p:cNvSpPr/>
          <p:nvPr/>
        </p:nvSpPr>
        <p:spPr>
          <a:xfrm>
            <a:off x="5842000" y="4597400"/>
            <a:ext cx="502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Dirección: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Usar </a:t>
            </a: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DIRSET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salida e </a:t>
            </a:r>
            <a:r>
              <a:rPr lang="en-US" sz="1400" dirty="0">
                <a:solidFill>
                  <a:srgbClr val="333333"/>
                </a:solidFill>
                <a:highlight>
                  <a:srgbClr val="E5E7E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DIRCLR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entrada.</a:t>
            </a:r>
            <a:endParaRPr lang="en-US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393866E-A7F2-F297-7F33-0DFB7AA17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47800"/>
            <a:ext cx="3438525" cy="4572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7656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drv_tiempo: Timer SysTick y RTC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68400" y="223536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driver de tiempo es el corazón del reloj del sistema, utilizando el </a:t>
            </a:r>
            <a:r>
              <a:rPr lang="en-US" sz="1600" b="1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SysTick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el </a:t>
            </a:r>
            <a:r>
              <a:rPr lang="en-US" sz="1600" b="1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RTC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una base de tiempo precisa.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9105" y="3149760"/>
            <a:ext cx="2921000" cy="2032000"/>
          </a:xfrm>
          <a:custGeom>
            <a:avLst/>
            <a:gdLst/>
            <a:ahLst/>
            <a:cxnLst/>
            <a:rect l="l" t="t" r="r" b="b"/>
            <a:pathLst>
              <a:path w="2921000" h="2032000">
                <a:moveTo>
                  <a:pt x="101600" y="0"/>
                </a:moveTo>
                <a:lnTo>
                  <a:pt x="2819400" y="0"/>
                </a:lnTo>
                <a:cubicBezTo>
                  <a:pt x="2875475" y="0"/>
                  <a:pt x="2921000" y="45525"/>
                  <a:pt x="2921000" y="101600"/>
                </a:cubicBezTo>
                <a:lnTo>
                  <a:pt x="2921000" y="1930400"/>
                </a:lnTo>
                <a:cubicBezTo>
                  <a:pt x="2921000" y="1986475"/>
                  <a:pt x="2875475" y="2032000"/>
                  <a:pt x="28194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719580" y="353076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0465" y="0"/>
                </a:moveTo>
                <a:cubicBezTo>
                  <a:pt x="138589" y="0"/>
                  <a:pt x="129034" y="9555"/>
                  <a:pt x="129034" y="21431"/>
                </a:cubicBezTo>
                <a:cubicBezTo>
                  <a:pt x="129034" y="33308"/>
                  <a:pt x="138589" y="42863"/>
                  <a:pt x="150465" y="42863"/>
                </a:cubicBezTo>
                <a:lnTo>
                  <a:pt x="179040" y="42863"/>
                </a:lnTo>
                <a:lnTo>
                  <a:pt x="179040" y="65455"/>
                </a:lnTo>
                <a:cubicBezTo>
                  <a:pt x="82600" y="76081"/>
                  <a:pt x="7590" y="157877"/>
                  <a:pt x="7590" y="257175"/>
                </a:cubicBezTo>
                <a:cubicBezTo>
                  <a:pt x="7590" y="363706"/>
                  <a:pt x="93940" y="450056"/>
                  <a:pt x="200471" y="450056"/>
                </a:cubicBezTo>
                <a:cubicBezTo>
                  <a:pt x="307003" y="450056"/>
                  <a:pt x="393353" y="363706"/>
                  <a:pt x="393353" y="257175"/>
                </a:cubicBezTo>
                <a:cubicBezTo>
                  <a:pt x="393353" y="221635"/>
                  <a:pt x="383709" y="188327"/>
                  <a:pt x="366921" y="159663"/>
                </a:cubicBezTo>
                <a:lnTo>
                  <a:pt x="392103" y="134481"/>
                </a:lnTo>
                <a:cubicBezTo>
                  <a:pt x="403265" y="123319"/>
                  <a:pt x="403265" y="105192"/>
                  <a:pt x="392103" y="94030"/>
                </a:cubicBezTo>
                <a:cubicBezTo>
                  <a:pt x="380940" y="82868"/>
                  <a:pt x="362813" y="82868"/>
                  <a:pt x="351651" y="94030"/>
                </a:cubicBezTo>
                <a:lnTo>
                  <a:pt x="330756" y="114925"/>
                </a:lnTo>
                <a:cubicBezTo>
                  <a:pt x="301377" y="87957"/>
                  <a:pt x="263604" y="70009"/>
                  <a:pt x="221813" y="65365"/>
                </a:cubicBezTo>
                <a:lnTo>
                  <a:pt x="221813" y="42773"/>
                </a:lnTo>
                <a:lnTo>
                  <a:pt x="250388" y="42773"/>
                </a:lnTo>
                <a:cubicBezTo>
                  <a:pt x="262265" y="42773"/>
                  <a:pt x="271820" y="33218"/>
                  <a:pt x="271820" y="21342"/>
                </a:cubicBezTo>
                <a:cubicBezTo>
                  <a:pt x="271820" y="9465"/>
                  <a:pt x="262265" y="-89"/>
                  <a:pt x="250388" y="-89"/>
                </a:cubicBezTo>
                <a:lnTo>
                  <a:pt x="150376" y="-89"/>
                </a:lnTo>
                <a:close/>
                <a:moveTo>
                  <a:pt x="221903" y="164306"/>
                </a:moveTo>
                <a:lnTo>
                  <a:pt x="221903" y="257175"/>
                </a:lnTo>
                <a:cubicBezTo>
                  <a:pt x="221903" y="269051"/>
                  <a:pt x="212348" y="278606"/>
                  <a:pt x="200471" y="278606"/>
                </a:cubicBezTo>
                <a:cubicBezTo>
                  <a:pt x="188595" y="278606"/>
                  <a:pt x="179040" y="269051"/>
                  <a:pt x="179040" y="257175"/>
                </a:cubicBezTo>
                <a:lnTo>
                  <a:pt x="179040" y="164306"/>
                </a:lnTo>
                <a:cubicBezTo>
                  <a:pt x="179040" y="152430"/>
                  <a:pt x="188595" y="142875"/>
                  <a:pt x="200471" y="142875"/>
                </a:cubicBezTo>
                <a:cubicBezTo>
                  <a:pt x="212348" y="142875"/>
                  <a:pt x="221903" y="152430"/>
                  <a:pt x="221903" y="164306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7" name="Text 4"/>
          <p:cNvSpPr/>
          <p:nvPr/>
        </p:nvSpPr>
        <p:spPr>
          <a:xfrm>
            <a:off x="1484630" y="4267358"/>
            <a:ext cx="86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SysTick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4205" y="4572158"/>
            <a:ext cx="2590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Proporciona ticks periódicos de alta frecuencia.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83305" y="39116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053523" y="3149760"/>
            <a:ext cx="2921000" cy="2032000"/>
          </a:xfrm>
          <a:custGeom>
            <a:avLst/>
            <a:gdLst/>
            <a:ahLst/>
            <a:cxnLst/>
            <a:rect l="l" t="t" r="r" b="b"/>
            <a:pathLst>
              <a:path w="2921000" h="2032000">
                <a:moveTo>
                  <a:pt x="101600" y="0"/>
                </a:moveTo>
                <a:lnTo>
                  <a:pt x="2819400" y="0"/>
                </a:lnTo>
                <a:cubicBezTo>
                  <a:pt x="2875475" y="0"/>
                  <a:pt x="2921000" y="45525"/>
                  <a:pt x="2921000" y="101600"/>
                </a:cubicBezTo>
                <a:lnTo>
                  <a:pt x="2921000" y="1930400"/>
                </a:lnTo>
                <a:cubicBezTo>
                  <a:pt x="2921000" y="1986475"/>
                  <a:pt x="2875475" y="2032000"/>
                  <a:pt x="28194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85423" y="353076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ubicBezTo>
                  <a:pt x="0" y="102432"/>
                  <a:pt x="102432" y="0"/>
                  <a:pt x="228600" y="0"/>
                </a:cubicBezTo>
                <a:close/>
                <a:moveTo>
                  <a:pt x="207169" y="107156"/>
                </a:moveTo>
                <a:lnTo>
                  <a:pt x="207169" y="228600"/>
                </a:lnTo>
                <a:cubicBezTo>
                  <a:pt x="207169" y="235744"/>
                  <a:pt x="210741" y="242441"/>
                  <a:pt x="216724" y="246459"/>
                </a:cubicBezTo>
                <a:lnTo>
                  <a:pt x="302449" y="303609"/>
                </a:lnTo>
                <a:cubicBezTo>
                  <a:pt x="312271" y="310217"/>
                  <a:pt x="325576" y="307538"/>
                  <a:pt x="332184" y="297626"/>
                </a:cubicBezTo>
                <a:cubicBezTo>
                  <a:pt x="338792" y="287715"/>
                  <a:pt x="336113" y="274499"/>
                  <a:pt x="326201" y="267891"/>
                </a:cubicBezTo>
                <a:lnTo>
                  <a:pt x="250031" y="217170"/>
                </a:lnTo>
                <a:lnTo>
                  <a:pt x="250031" y="107156"/>
                </a:lnTo>
                <a:cubicBezTo>
                  <a:pt x="250031" y="95280"/>
                  <a:pt x="240476" y="85725"/>
                  <a:pt x="228600" y="85725"/>
                </a:cubicBezTo>
                <a:cubicBezTo>
                  <a:pt x="216724" y="85725"/>
                  <a:pt x="207169" y="95280"/>
                  <a:pt x="207169" y="107156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2" name="Text 9"/>
          <p:cNvSpPr/>
          <p:nvPr/>
        </p:nvSpPr>
        <p:spPr>
          <a:xfrm>
            <a:off x="5254308" y="4267358"/>
            <a:ext cx="52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RTC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18623" y="4572158"/>
            <a:ext cx="2590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Mantiene el tiempo real a baja potencia.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177722" y="3911600"/>
            <a:ext cx="68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838122" y="3149760"/>
            <a:ext cx="3898900" cy="2032000"/>
          </a:xfrm>
          <a:custGeom>
            <a:avLst/>
            <a:gdLst/>
            <a:ahLst/>
            <a:cxnLst/>
            <a:rect l="l" t="t" r="r" b="b"/>
            <a:pathLst>
              <a:path w="3898900" h="2032000">
                <a:moveTo>
                  <a:pt x="101600" y="0"/>
                </a:moveTo>
                <a:lnTo>
                  <a:pt x="3797300" y="0"/>
                </a:lnTo>
                <a:cubicBezTo>
                  <a:pt x="3853375" y="0"/>
                  <a:pt x="3898900" y="45525"/>
                  <a:pt x="3898900" y="101600"/>
                </a:cubicBezTo>
                <a:lnTo>
                  <a:pt x="3898900" y="1930400"/>
                </a:lnTo>
                <a:cubicBezTo>
                  <a:pt x="3898900" y="1986475"/>
                  <a:pt x="3853375" y="2032000"/>
                  <a:pt x="37973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CF170">
              <a:alpha val="5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9556750" y="353076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85725"/>
                </a:moveTo>
                <a:cubicBezTo>
                  <a:pt x="57150" y="69919"/>
                  <a:pt x="69919" y="57150"/>
                  <a:pt x="85725" y="57150"/>
                </a:cubicBezTo>
                <a:lnTo>
                  <a:pt x="228600" y="57150"/>
                </a:lnTo>
                <a:cubicBezTo>
                  <a:pt x="244406" y="57150"/>
                  <a:pt x="257175" y="69919"/>
                  <a:pt x="257175" y="85725"/>
                </a:cubicBezTo>
                <a:lnTo>
                  <a:pt x="257175" y="342900"/>
                </a:lnTo>
                <a:lnTo>
                  <a:pt x="342900" y="342900"/>
                </a:lnTo>
                <a:lnTo>
                  <a:pt x="342900" y="228600"/>
                </a:lnTo>
                <a:cubicBezTo>
                  <a:pt x="342900" y="212794"/>
                  <a:pt x="355669" y="200025"/>
                  <a:pt x="371475" y="200025"/>
                </a:cubicBezTo>
                <a:lnTo>
                  <a:pt x="428625" y="200025"/>
                </a:lnTo>
                <a:cubicBezTo>
                  <a:pt x="444431" y="200025"/>
                  <a:pt x="457200" y="212794"/>
                  <a:pt x="457200" y="228600"/>
                </a:cubicBezTo>
                <a:cubicBezTo>
                  <a:pt x="457200" y="244406"/>
                  <a:pt x="444431" y="257175"/>
                  <a:pt x="428625" y="257175"/>
                </a:cubicBezTo>
                <a:lnTo>
                  <a:pt x="400050" y="257175"/>
                </a:lnTo>
                <a:lnTo>
                  <a:pt x="400050" y="371475"/>
                </a:lnTo>
                <a:cubicBezTo>
                  <a:pt x="400050" y="387281"/>
                  <a:pt x="387281" y="400050"/>
                  <a:pt x="371475" y="400050"/>
                </a:cubicBezTo>
                <a:lnTo>
                  <a:pt x="228600" y="400050"/>
                </a:lnTo>
                <a:cubicBezTo>
                  <a:pt x="212794" y="400050"/>
                  <a:pt x="200025" y="387281"/>
                  <a:pt x="200025" y="371475"/>
                </a:cubicBezTo>
                <a:lnTo>
                  <a:pt x="200025" y="114300"/>
                </a:lnTo>
                <a:lnTo>
                  <a:pt x="114300" y="114300"/>
                </a:lnTo>
                <a:lnTo>
                  <a:pt x="114300" y="228600"/>
                </a:lnTo>
                <a:cubicBezTo>
                  <a:pt x="114300" y="244406"/>
                  <a:pt x="101531" y="257175"/>
                  <a:pt x="85725" y="257175"/>
                </a:cubicBezTo>
                <a:lnTo>
                  <a:pt x="28575" y="257175"/>
                </a:lnTo>
                <a:cubicBezTo>
                  <a:pt x="12769" y="257175"/>
                  <a:pt x="0" y="244406"/>
                  <a:pt x="0" y="228600"/>
                </a:cubicBezTo>
                <a:cubicBezTo>
                  <a:pt x="0" y="212794"/>
                  <a:pt x="12769" y="200025"/>
                  <a:pt x="28575" y="200025"/>
                </a:cubicBezTo>
                <a:lnTo>
                  <a:pt x="57150" y="200025"/>
                </a:lnTo>
                <a:lnTo>
                  <a:pt x="57150" y="85725"/>
                </a:ln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7" name="Text 14"/>
          <p:cNvSpPr/>
          <p:nvPr/>
        </p:nvSpPr>
        <p:spPr>
          <a:xfrm>
            <a:off x="8960962" y="4267358"/>
            <a:ext cx="165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Prescaler (PCO)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003222" y="4572158"/>
            <a:ext cx="3568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Ajusta la frecuencia para sincronizar alarmas y ritmo del juego.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7852089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71755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drv_botones: Autómata Mealy Anti-Rebote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377950"/>
            <a:ext cx="3898900" cy="4762500"/>
          </a:xfrm>
          <a:custGeom>
            <a:avLst/>
            <a:gdLst/>
            <a:ahLst/>
            <a:cxnLst/>
            <a:rect l="l" t="t" r="r" b="b"/>
            <a:pathLst>
              <a:path w="3898900" h="4762500">
                <a:moveTo>
                  <a:pt x="101605" y="0"/>
                </a:moveTo>
                <a:lnTo>
                  <a:pt x="3797295" y="0"/>
                </a:lnTo>
                <a:cubicBezTo>
                  <a:pt x="3853410" y="0"/>
                  <a:pt x="3898900" y="45490"/>
                  <a:pt x="3898900" y="101605"/>
                </a:cubicBezTo>
                <a:lnTo>
                  <a:pt x="3898900" y="4660895"/>
                </a:lnTo>
                <a:cubicBezTo>
                  <a:pt x="3898900" y="4717010"/>
                  <a:pt x="3853410" y="4762500"/>
                  <a:pt x="3797295" y="4762500"/>
                </a:cubicBezTo>
                <a:lnTo>
                  <a:pt x="101605" y="4762500"/>
                </a:lnTo>
                <a:cubicBezTo>
                  <a:pt x="45490" y="4762500"/>
                  <a:pt x="0" y="4717010"/>
                  <a:pt x="0" y="46608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114115" y="1657350"/>
            <a:ext cx="236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Estados del Driver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92263" y="2819558"/>
            <a:ext cx="1219200" cy="355600"/>
          </a:xfrm>
          <a:custGeom>
            <a:avLst/>
            <a:gdLst/>
            <a:ahLst/>
            <a:cxnLst/>
            <a:rect l="l" t="t" r="r" b="b"/>
            <a:pathLst>
              <a:path w="1219200" h="355600">
                <a:moveTo>
                  <a:pt x="50801" y="0"/>
                </a:moveTo>
                <a:lnTo>
                  <a:pt x="1168399" y="0"/>
                </a:lnTo>
                <a:cubicBezTo>
                  <a:pt x="1196456" y="0"/>
                  <a:pt x="1219200" y="22744"/>
                  <a:pt x="1219200" y="50801"/>
                </a:cubicBezTo>
                <a:lnTo>
                  <a:pt x="1219200" y="304799"/>
                </a:lnTo>
                <a:cubicBezTo>
                  <a:pt x="1219200" y="332856"/>
                  <a:pt x="1196456" y="355600"/>
                  <a:pt x="1168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976D2">
              <a:alpha val="2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547813" y="2819558"/>
            <a:ext cx="1308100" cy="355600"/>
          </a:xfrm>
          <a:prstGeom prst="rect">
            <a:avLst/>
          </a:prstGeom>
          <a:noFill/>
          <a:ln/>
        </p:spPr>
        <p:txBody>
          <a:bodyPr wrap="square" lIns="50800" tIns="50800" rIns="508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ESPERANDO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592263" y="3276758"/>
            <a:ext cx="1219200" cy="355600"/>
          </a:xfrm>
          <a:custGeom>
            <a:avLst/>
            <a:gdLst/>
            <a:ahLst/>
            <a:cxnLst/>
            <a:rect l="l" t="t" r="r" b="b"/>
            <a:pathLst>
              <a:path w="1219200" h="355600">
                <a:moveTo>
                  <a:pt x="50801" y="0"/>
                </a:moveTo>
                <a:lnTo>
                  <a:pt x="1168399" y="0"/>
                </a:lnTo>
                <a:cubicBezTo>
                  <a:pt x="1196456" y="0"/>
                  <a:pt x="1219200" y="22744"/>
                  <a:pt x="1219200" y="50801"/>
                </a:cubicBezTo>
                <a:lnTo>
                  <a:pt x="1219200" y="304799"/>
                </a:lnTo>
                <a:cubicBezTo>
                  <a:pt x="1219200" y="332856"/>
                  <a:pt x="1196456" y="355600"/>
                  <a:pt x="1168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976D2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547813" y="3276758"/>
            <a:ext cx="1308100" cy="355600"/>
          </a:xfrm>
          <a:prstGeom prst="rect">
            <a:avLst/>
          </a:prstGeom>
          <a:noFill/>
          <a:ln/>
        </p:spPr>
        <p:txBody>
          <a:bodyPr wrap="square" lIns="50800" tIns="50800" rIns="508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REBOTES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592263" y="3733958"/>
            <a:ext cx="1219200" cy="355600"/>
          </a:xfrm>
          <a:custGeom>
            <a:avLst/>
            <a:gdLst/>
            <a:ahLst/>
            <a:cxnLst/>
            <a:rect l="l" t="t" r="r" b="b"/>
            <a:pathLst>
              <a:path w="1219200" h="355600">
                <a:moveTo>
                  <a:pt x="50801" y="0"/>
                </a:moveTo>
                <a:lnTo>
                  <a:pt x="1168399" y="0"/>
                </a:lnTo>
                <a:cubicBezTo>
                  <a:pt x="1196456" y="0"/>
                  <a:pt x="1219200" y="22744"/>
                  <a:pt x="1219200" y="50801"/>
                </a:cubicBezTo>
                <a:lnTo>
                  <a:pt x="1219200" y="304799"/>
                </a:lnTo>
                <a:cubicBezTo>
                  <a:pt x="1219200" y="332856"/>
                  <a:pt x="1196456" y="355600"/>
                  <a:pt x="1168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976D2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547813" y="3733958"/>
            <a:ext cx="1308100" cy="355600"/>
          </a:xfrm>
          <a:prstGeom prst="rect">
            <a:avLst/>
          </a:prstGeom>
          <a:noFill/>
          <a:ln/>
        </p:spPr>
        <p:txBody>
          <a:bodyPr wrap="square" lIns="50800" tIns="50800" rIns="508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MUESTREO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592263" y="4191158"/>
            <a:ext cx="1219200" cy="355600"/>
          </a:xfrm>
          <a:custGeom>
            <a:avLst/>
            <a:gdLst/>
            <a:ahLst/>
            <a:cxnLst/>
            <a:rect l="l" t="t" r="r" b="b"/>
            <a:pathLst>
              <a:path w="1219200" h="355600">
                <a:moveTo>
                  <a:pt x="50801" y="0"/>
                </a:moveTo>
                <a:lnTo>
                  <a:pt x="1168399" y="0"/>
                </a:lnTo>
                <a:cubicBezTo>
                  <a:pt x="1196456" y="0"/>
                  <a:pt x="1219200" y="22744"/>
                  <a:pt x="1219200" y="50801"/>
                </a:cubicBezTo>
                <a:lnTo>
                  <a:pt x="1219200" y="304799"/>
                </a:lnTo>
                <a:cubicBezTo>
                  <a:pt x="1219200" y="332856"/>
                  <a:pt x="1196456" y="355600"/>
                  <a:pt x="1168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976D2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547813" y="4191158"/>
            <a:ext cx="1308100" cy="355600"/>
          </a:xfrm>
          <a:prstGeom prst="rect">
            <a:avLst/>
          </a:prstGeom>
          <a:noFill/>
          <a:ln/>
        </p:spPr>
        <p:txBody>
          <a:bodyPr wrap="square" lIns="50800" tIns="50800" rIns="508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SALIDA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17513" y="5581650"/>
            <a:ext cx="3568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driver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gestiona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máquina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estados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filtrado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104164" y="4038600"/>
            <a:ext cx="3987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043228" y="1377950"/>
            <a:ext cx="3898900" cy="4762500"/>
          </a:xfrm>
          <a:custGeom>
            <a:avLst/>
            <a:gdLst/>
            <a:ahLst/>
            <a:cxnLst/>
            <a:rect l="l" t="t" r="r" b="b"/>
            <a:pathLst>
              <a:path w="3898900" h="4762500">
                <a:moveTo>
                  <a:pt x="101605" y="0"/>
                </a:moveTo>
                <a:lnTo>
                  <a:pt x="3797295" y="0"/>
                </a:lnTo>
                <a:cubicBezTo>
                  <a:pt x="3853410" y="0"/>
                  <a:pt x="3898900" y="45490"/>
                  <a:pt x="3898900" y="101605"/>
                </a:cubicBezTo>
                <a:lnTo>
                  <a:pt x="3898900" y="4660895"/>
                </a:lnTo>
                <a:cubicBezTo>
                  <a:pt x="3898900" y="4717010"/>
                  <a:pt x="3853410" y="4762500"/>
                  <a:pt x="3797295" y="4762500"/>
                </a:cubicBezTo>
                <a:lnTo>
                  <a:pt x="101605" y="4762500"/>
                </a:lnTo>
                <a:cubicBezTo>
                  <a:pt x="45490" y="4762500"/>
                  <a:pt x="0" y="4717010"/>
                  <a:pt x="0" y="46608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9331960" y="1837408"/>
            <a:ext cx="137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hal_ex_int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331960" y="3048158"/>
            <a:ext cx="1320800" cy="355600"/>
          </a:xfrm>
          <a:custGeom>
            <a:avLst/>
            <a:gdLst/>
            <a:ahLst/>
            <a:cxnLst/>
            <a:rect l="l" t="t" r="r" b="b"/>
            <a:pathLst>
              <a:path w="1320800" h="355600">
                <a:moveTo>
                  <a:pt x="50801" y="0"/>
                </a:moveTo>
                <a:lnTo>
                  <a:pt x="1269999" y="0"/>
                </a:lnTo>
                <a:cubicBezTo>
                  <a:pt x="1298056" y="0"/>
                  <a:pt x="1320800" y="22744"/>
                  <a:pt x="1320800" y="50801"/>
                </a:cubicBezTo>
                <a:lnTo>
                  <a:pt x="1320800" y="304799"/>
                </a:lnTo>
                <a:cubicBezTo>
                  <a:pt x="1320800" y="332856"/>
                  <a:pt x="1298056" y="355600"/>
                  <a:pt x="1269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287510" y="3048158"/>
            <a:ext cx="1409700" cy="355600"/>
          </a:xfrm>
          <a:prstGeom prst="rect">
            <a:avLst/>
          </a:prstGeom>
          <a:noFill/>
          <a:ln/>
        </p:spPr>
        <p:txBody>
          <a:bodyPr wrap="square" lIns="50800" tIns="50800" rIns="508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 Pin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331960" y="3505358"/>
            <a:ext cx="1320800" cy="355600"/>
          </a:xfrm>
          <a:custGeom>
            <a:avLst/>
            <a:gdLst/>
            <a:ahLst/>
            <a:cxnLst/>
            <a:rect l="l" t="t" r="r" b="b"/>
            <a:pathLst>
              <a:path w="1320800" h="355600">
                <a:moveTo>
                  <a:pt x="50801" y="0"/>
                </a:moveTo>
                <a:lnTo>
                  <a:pt x="1269999" y="0"/>
                </a:lnTo>
                <a:cubicBezTo>
                  <a:pt x="1298056" y="0"/>
                  <a:pt x="1320800" y="22744"/>
                  <a:pt x="1320800" y="50801"/>
                </a:cubicBezTo>
                <a:lnTo>
                  <a:pt x="1320800" y="304799"/>
                </a:lnTo>
                <a:cubicBezTo>
                  <a:pt x="1320800" y="332856"/>
                  <a:pt x="1298056" y="355600"/>
                  <a:pt x="1269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287510" y="3505358"/>
            <a:ext cx="1409700" cy="355600"/>
          </a:xfrm>
          <a:prstGeom prst="rect">
            <a:avLst/>
          </a:prstGeom>
          <a:noFill/>
          <a:ln/>
        </p:spPr>
        <p:txBody>
          <a:bodyPr wrap="square" lIns="50800" tIns="50800" rIns="508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Detecta Flanco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9331960" y="3962558"/>
            <a:ext cx="1320800" cy="355600"/>
          </a:xfrm>
          <a:custGeom>
            <a:avLst/>
            <a:gdLst/>
            <a:ahLst/>
            <a:cxnLst/>
            <a:rect l="l" t="t" r="r" b="b"/>
            <a:pathLst>
              <a:path w="1320800" h="355600">
                <a:moveTo>
                  <a:pt x="50801" y="0"/>
                </a:moveTo>
                <a:lnTo>
                  <a:pt x="1269999" y="0"/>
                </a:lnTo>
                <a:cubicBezTo>
                  <a:pt x="1298056" y="0"/>
                  <a:pt x="1320800" y="22744"/>
                  <a:pt x="1320800" y="50801"/>
                </a:cubicBezTo>
                <a:lnTo>
                  <a:pt x="1320800" y="304799"/>
                </a:lnTo>
                <a:cubicBezTo>
                  <a:pt x="1320800" y="332856"/>
                  <a:pt x="1298056" y="355600"/>
                  <a:pt x="1269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D47A1">
              <a:alpha val="2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9287510" y="3962558"/>
            <a:ext cx="1409700" cy="355600"/>
          </a:xfrm>
          <a:prstGeom prst="rect">
            <a:avLst/>
          </a:prstGeom>
          <a:noFill/>
          <a:ln/>
        </p:spPr>
        <p:txBody>
          <a:bodyPr wrap="square" lIns="50800" tIns="50800" rIns="50800" bIns="508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Callback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208010" y="4708997"/>
            <a:ext cx="3568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 HAL solo genera la interrupción, sin saber qué es un botón.</a:t>
            </a:r>
            <a:endParaRPr lang="en-US" sz="16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06ECCDC-3E45-B443-92BC-42C5692BA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613" y="2594473"/>
            <a:ext cx="3432777" cy="3393577"/>
          </a:xfrm>
          <a:prstGeom prst="rect">
            <a:avLst/>
          </a:prstGeom>
        </p:spPr>
      </p:pic>
      <p:sp>
        <p:nvSpPr>
          <p:cNvPr id="25" name="Text 11">
            <a:extLst>
              <a:ext uri="{FF2B5EF4-FFF2-40B4-BE49-F238E27FC236}">
                <a16:creationId xmlns:a16="http://schemas.microsoft.com/office/drawing/2014/main" id="{98ACEAD6-2BD9-8FA3-36D3-ACE4FCC68F3C}"/>
              </a:ext>
            </a:extLst>
          </p:cNvPr>
          <p:cNvSpPr/>
          <p:nvPr/>
        </p:nvSpPr>
        <p:spPr>
          <a:xfrm>
            <a:off x="4311650" y="1271009"/>
            <a:ext cx="3568700" cy="13654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autómatas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“Mealy”, son un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tipo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máquinas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estados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generan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un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estado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salida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basándose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tanto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estado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actual,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como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entrada que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reciben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dicho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momento</a:t>
            </a: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549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rt_fifo y svc_GE: Gestión de Eventos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36688" y="28702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5" name="Text 2"/>
          <p:cNvSpPr/>
          <p:nvPr/>
        </p:nvSpPr>
        <p:spPr>
          <a:xfrm>
            <a:off x="1087279" y="3784600"/>
            <a:ext cx="146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Productores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26014" y="4140200"/>
            <a:ext cx="1384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Botones, Timers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84721" y="3276600"/>
            <a:ext cx="68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148455" y="2311400"/>
            <a:ext cx="3898900" cy="2438400"/>
          </a:xfrm>
          <a:custGeom>
            <a:avLst/>
            <a:gdLst/>
            <a:ahLst/>
            <a:cxnLst/>
            <a:rect l="l" t="t" r="r" b="b"/>
            <a:pathLst>
              <a:path w="3898900" h="2438400">
                <a:moveTo>
                  <a:pt x="101608" y="0"/>
                </a:moveTo>
                <a:lnTo>
                  <a:pt x="3797292" y="0"/>
                </a:lnTo>
                <a:cubicBezTo>
                  <a:pt x="3853408" y="0"/>
                  <a:pt x="3898900" y="45492"/>
                  <a:pt x="3898900" y="101608"/>
                </a:cubicBezTo>
                <a:lnTo>
                  <a:pt x="3898900" y="2336792"/>
                </a:lnTo>
                <a:cubicBezTo>
                  <a:pt x="3898900" y="2392908"/>
                  <a:pt x="3853408" y="2438400"/>
                  <a:pt x="37972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9" name="Text 6"/>
          <p:cNvSpPr/>
          <p:nvPr/>
        </p:nvSpPr>
        <p:spPr>
          <a:xfrm>
            <a:off x="4806633" y="2514600"/>
            <a:ext cx="2578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rt_fifo (Buffer Circular)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714683" y="3200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46025" y="7739"/>
                </a:moveTo>
                <a:cubicBezTo>
                  <a:pt x="368201" y="-2530"/>
                  <a:pt x="393799" y="-2530"/>
                  <a:pt x="415975" y="7739"/>
                </a:cubicBezTo>
                <a:lnTo>
                  <a:pt x="741313" y="158055"/>
                </a:lnTo>
                <a:cubicBezTo>
                  <a:pt x="753963" y="163860"/>
                  <a:pt x="762000" y="176510"/>
                  <a:pt x="762000" y="190500"/>
                </a:cubicBezTo>
                <a:cubicBezTo>
                  <a:pt x="762000" y="204490"/>
                  <a:pt x="753963" y="217140"/>
                  <a:pt x="741313" y="222945"/>
                </a:cubicBezTo>
                <a:lnTo>
                  <a:pt x="415975" y="373261"/>
                </a:lnTo>
                <a:cubicBezTo>
                  <a:pt x="393799" y="383530"/>
                  <a:pt x="368201" y="383530"/>
                  <a:pt x="346025" y="373261"/>
                </a:cubicBezTo>
                <a:lnTo>
                  <a:pt x="20687" y="222945"/>
                </a:lnTo>
                <a:cubicBezTo>
                  <a:pt x="8037" y="216991"/>
                  <a:pt x="0" y="204341"/>
                  <a:pt x="0" y="190500"/>
                </a:cubicBezTo>
                <a:cubicBezTo>
                  <a:pt x="0" y="176659"/>
                  <a:pt x="8037" y="163860"/>
                  <a:pt x="20687" y="158055"/>
                </a:cubicBezTo>
                <a:lnTo>
                  <a:pt x="346025" y="7739"/>
                </a:lnTo>
                <a:close/>
                <a:moveTo>
                  <a:pt x="71586" y="325041"/>
                </a:moveTo>
                <a:lnTo>
                  <a:pt x="316111" y="438001"/>
                </a:lnTo>
                <a:cubicBezTo>
                  <a:pt x="357336" y="457051"/>
                  <a:pt x="404813" y="457051"/>
                  <a:pt x="446038" y="438001"/>
                </a:cubicBezTo>
                <a:lnTo>
                  <a:pt x="690563" y="325041"/>
                </a:lnTo>
                <a:lnTo>
                  <a:pt x="741313" y="348555"/>
                </a:lnTo>
                <a:cubicBezTo>
                  <a:pt x="753963" y="354360"/>
                  <a:pt x="762000" y="367010"/>
                  <a:pt x="762000" y="381000"/>
                </a:cubicBezTo>
                <a:cubicBezTo>
                  <a:pt x="762000" y="394990"/>
                  <a:pt x="753963" y="407640"/>
                  <a:pt x="741313" y="413445"/>
                </a:cubicBezTo>
                <a:lnTo>
                  <a:pt x="415975" y="563761"/>
                </a:lnTo>
                <a:cubicBezTo>
                  <a:pt x="393799" y="574030"/>
                  <a:pt x="368201" y="574030"/>
                  <a:pt x="346025" y="563761"/>
                </a:cubicBezTo>
                <a:lnTo>
                  <a:pt x="20687" y="413445"/>
                </a:lnTo>
                <a:cubicBezTo>
                  <a:pt x="8037" y="407491"/>
                  <a:pt x="0" y="394841"/>
                  <a:pt x="0" y="381000"/>
                </a:cubicBezTo>
                <a:cubicBezTo>
                  <a:pt x="0" y="367159"/>
                  <a:pt x="8037" y="354360"/>
                  <a:pt x="20687" y="348555"/>
                </a:cubicBezTo>
                <a:lnTo>
                  <a:pt x="71438" y="325041"/>
                </a:lnTo>
                <a:close/>
                <a:moveTo>
                  <a:pt x="20687" y="539055"/>
                </a:moveTo>
                <a:lnTo>
                  <a:pt x="71438" y="515541"/>
                </a:lnTo>
                <a:lnTo>
                  <a:pt x="315962" y="628501"/>
                </a:lnTo>
                <a:cubicBezTo>
                  <a:pt x="357188" y="647551"/>
                  <a:pt x="404664" y="647551"/>
                  <a:pt x="445889" y="628501"/>
                </a:cubicBezTo>
                <a:lnTo>
                  <a:pt x="690414" y="515541"/>
                </a:lnTo>
                <a:lnTo>
                  <a:pt x="741164" y="539055"/>
                </a:lnTo>
                <a:cubicBezTo>
                  <a:pt x="753814" y="544860"/>
                  <a:pt x="761851" y="557510"/>
                  <a:pt x="761851" y="571500"/>
                </a:cubicBezTo>
                <a:cubicBezTo>
                  <a:pt x="761851" y="585490"/>
                  <a:pt x="753814" y="598140"/>
                  <a:pt x="741164" y="603945"/>
                </a:cubicBezTo>
                <a:lnTo>
                  <a:pt x="415826" y="754261"/>
                </a:lnTo>
                <a:cubicBezTo>
                  <a:pt x="393650" y="764530"/>
                  <a:pt x="368052" y="764530"/>
                  <a:pt x="345877" y="754261"/>
                </a:cubicBezTo>
                <a:lnTo>
                  <a:pt x="20687" y="603945"/>
                </a:lnTo>
                <a:cubicBezTo>
                  <a:pt x="8037" y="597991"/>
                  <a:pt x="0" y="585341"/>
                  <a:pt x="0" y="571500"/>
                </a:cubicBezTo>
                <a:cubicBezTo>
                  <a:pt x="0" y="557659"/>
                  <a:pt x="8037" y="544860"/>
                  <a:pt x="20687" y="539055"/>
                </a:cubicBezTo>
                <a:close/>
              </a:path>
            </a:pathLst>
          </a:custGeom>
          <a:solidFill>
            <a:srgbClr val="ECF170"/>
          </a:solidFill>
          <a:ln/>
        </p:spPr>
      </p:sp>
      <p:sp>
        <p:nvSpPr>
          <p:cNvPr id="11" name="Text 8"/>
          <p:cNvSpPr/>
          <p:nvPr/>
        </p:nvSpPr>
        <p:spPr>
          <a:xfrm>
            <a:off x="4331335" y="4292600"/>
            <a:ext cx="353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Almacena eventos de forma no bloqueante.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49603" y="3276600"/>
            <a:ext cx="68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069037" y="2870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9306" y="43220"/>
                </a:moveTo>
                <a:cubicBezTo>
                  <a:pt x="172283" y="52268"/>
                  <a:pt x="175379" y="70128"/>
                  <a:pt x="166330" y="82987"/>
                </a:cubicBezTo>
                <a:lnTo>
                  <a:pt x="99655" y="178237"/>
                </a:lnTo>
                <a:cubicBezTo>
                  <a:pt x="94774" y="185142"/>
                  <a:pt x="87154" y="189548"/>
                  <a:pt x="78700" y="190262"/>
                </a:cubicBezTo>
                <a:cubicBezTo>
                  <a:pt x="70247" y="190976"/>
                  <a:pt x="61912" y="188119"/>
                  <a:pt x="55959" y="182166"/>
                </a:cubicBezTo>
                <a:lnTo>
                  <a:pt x="8334" y="134541"/>
                </a:lnTo>
                <a:cubicBezTo>
                  <a:pt x="-2738" y="123349"/>
                  <a:pt x="-2738" y="105251"/>
                  <a:pt x="8334" y="94059"/>
                </a:cubicBezTo>
                <a:cubicBezTo>
                  <a:pt x="19407" y="82867"/>
                  <a:pt x="37624" y="82987"/>
                  <a:pt x="48816" y="94059"/>
                </a:cubicBezTo>
                <a:lnTo>
                  <a:pt x="72390" y="117634"/>
                </a:lnTo>
                <a:lnTo>
                  <a:pt x="119539" y="50244"/>
                </a:lnTo>
                <a:cubicBezTo>
                  <a:pt x="128588" y="37267"/>
                  <a:pt x="146447" y="34171"/>
                  <a:pt x="159306" y="43220"/>
                </a:cubicBezTo>
                <a:close/>
                <a:moveTo>
                  <a:pt x="159306" y="233720"/>
                </a:moveTo>
                <a:cubicBezTo>
                  <a:pt x="172283" y="242768"/>
                  <a:pt x="175379" y="260628"/>
                  <a:pt x="166330" y="273487"/>
                </a:cubicBezTo>
                <a:lnTo>
                  <a:pt x="99655" y="368737"/>
                </a:lnTo>
                <a:cubicBezTo>
                  <a:pt x="94774" y="375642"/>
                  <a:pt x="87154" y="380048"/>
                  <a:pt x="78700" y="380762"/>
                </a:cubicBezTo>
                <a:cubicBezTo>
                  <a:pt x="70247" y="381476"/>
                  <a:pt x="61912" y="378619"/>
                  <a:pt x="55959" y="372666"/>
                </a:cubicBezTo>
                <a:lnTo>
                  <a:pt x="8334" y="325041"/>
                </a:lnTo>
                <a:cubicBezTo>
                  <a:pt x="-2858" y="313849"/>
                  <a:pt x="-2858" y="295751"/>
                  <a:pt x="8334" y="284678"/>
                </a:cubicBezTo>
                <a:cubicBezTo>
                  <a:pt x="19526" y="273606"/>
                  <a:pt x="37624" y="273487"/>
                  <a:pt x="48697" y="284678"/>
                </a:cubicBezTo>
                <a:lnTo>
                  <a:pt x="72271" y="308253"/>
                </a:lnTo>
                <a:lnTo>
                  <a:pt x="119420" y="240863"/>
                </a:lnTo>
                <a:cubicBezTo>
                  <a:pt x="128468" y="227886"/>
                  <a:pt x="146328" y="224790"/>
                  <a:pt x="159187" y="233839"/>
                </a:cubicBezTo>
                <a:close/>
                <a:moveTo>
                  <a:pt x="266700" y="114300"/>
                </a:moveTo>
                <a:cubicBezTo>
                  <a:pt x="266700" y="93226"/>
                  <a:pt x="283726" y="76200"/>
                  <a:pt x="304800" y="76200"/>
                </a:cubicBezTo>
                <a:lnTo>
                  <a:pt x="571500" y="76200"/>
                </a:lnTo>
                <a:cubicBezTo>
                  <a:pt x="592574" y="76200"/>
                  <a:pt x="609600" y="93226"/>
                  <a:pt x="609600" y="114300"/>
                </a:cubicBezTo>
                <a:cubicBezTo>
                  <a:pt x="609600" y="135374"/>
                  <a:pt x="592574" y="152400"/>
                  <a:pt x="571500" y="152400"/>
                </a:cubicBezTo>
                <a:lnTo>
                  <a:pt x="304800" y="152400"/>
                </a:lnTo>
                <a:cubicBezTo>
                  <a:pt x="283726" y="152400"/>
                  <a:pt x="266700" y="135374"/>
                  <a:pt x="266700" y="114300"/>
                </a:cubicBezTo>
                <a:close/>
                <a:moveTo>
                  <a:pt x="266700" y="304800"/>
                </a:moveTo>
                <a:cubicBezTo>
                  <a:pt x="266700" y="283726"/>
                  <a:pt x="283726" y="266700"/>
                  <a:pt x="304800" y="266700"/>
                </a:cubicBezTo>
                <a:lnTo>
                  <a:pt x="571500" y="266700"/>
                </a:lnTo>
                <a:cubicBezTo>
                  <a:pt x="592574" y="266700"/>
                  <a:pt x="609600" y="283726"/>
                  <a:pt x="609600" y="304800"/>
                </a:cubicBezTo>
                <a:cubicBezTo>
                  <a:pt x="609600" y="325874"/>
                  <a:pt x="592574" y="342900"/>
                  <a:pt x="571500" y="342900"/>
                </a:cubicBezTo>
                <a:lnTo>
                  <a:pt x="304800" y="342900"/>
                </a:lnTo>
                <a:cubicBezTo>
                  <a:pt x="283726" y="342900"/>
                  <a:pt x="266700" y="325874"/>
                  <a:pt x="266700" y="304800"/>
                </a:cubicBezTo>
                <a:close/>
                <a:moveTo>
                  <a:pt x="190500" y="495300"/>
                </a:moveTo>
                <a:cubicBezTo>
                  <a:pt x="190500" y="474226"/>
                  <a:pt x="207526" y="457200"/>
                  <a:pt x="228600" y="457200"/>
                </a:cubicBezTo>
                <a:lnTo>
                  <a:pt x="571500" y="457200"/>
                </a:lnTo>
                <a:cubicBezTo>
                  <a:pt x="592574" y="457200"/>
                  <a:pt x="609600" y="474226"/>
                  <a:pt x="609600" y="495300"/>
                </a:cubicBezTo>
                <a:cubicBezTo>
                  <a:pt x="609600" y="516374"/>
                  <a:pt x="592574" y="533400"/>
                  <a:pt x="571500" y="533400"/>
                </a:cubicBezTo>
                <a:lnTo>
                  <a:pt x="228600" y="533400"/>
                </a:lnTo>
                <a:cubicBezTo>
                  <a:pt x="207526" y="533400"/>
                  <a:pt x="190500" y="516374"/>
                  <a:pt x="190500" y="495300"/>
                </a:cubicBezTo>
                <a:close/>
                <a:moveTo>
                  <a:pt x="76200" y="447675"/>
                </a:moveTo>
                <a:cubicBezTo>
                  <a:pt x="102485" y="447675"/>
                  <a:pt x="123825" y="469015"/>
                  <a:pt x="123825" y="495300"/>
                </a:cubicBezTo>
                <a:cubicBezTo>
                  <a:pt x="123825" y="521585"/>
                  <a:pt x="102485" y="542925"/>
                  <a:pt x="76200" y="542925"/>
                </a:cubicBezTo>
                <a:cubicBezTo>
                  <a:pt x="49915" y="542925"/>
                  <a:pt x="28575" y="521585"/>
                  <a:pt x="28575" y="495300"/>
                </a:cubicBezTo>
                <a:cubicBezTo>
                  <a:pt x="28575" y="469015"/>
                  <a:pt x="49915" y="447675"/>
                  <a:pt x="76200" y="447675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4" name="Text 11"/>
          <p:cNvSpPr/>
          <p:nvPr/>
        </p:nvSpPr>
        <p:spPr>
          <a:xfrm>
            <a:off x="9897269" y="3784600"/>
            <a:ext cx="95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svc_GE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262110" y="414020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Distribuye a Consumidores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812</Words>
  <Application>Microsoft Office PowerPoint</Application>
  <PresentationFormat>Panorámica</PresentationFormat>
  <Paragraphs>124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Noto Sans SC</vt:lpstr>
      <vt:lpstr>Arial</vt:lpstr>
      <vt:lpstr>Calibri</vt:lpstr>
      <vt:lpstr>MiSans</vt:lpstr>
      <vt:lpstr>Custom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Bit/Beat Hero: Demo y Arquitectura</dc:title>
  <dc:subject>Bit/Beat Hero: Demo y Arquitectura</dc:subject>
  <dc:creator>Kimi</dc:creator>
  <cp:lastModifiedBy>pablo villa camñes</cp:lastModifiedBy>
  <cp:revision>6</cp:revision>
  <dcterms:created xsi:type="dcterms:W3CDTF">2025-12-01T17:32:20Z</dcterms:created>
  <dcterms:modified xsi:type="dcterms:W3CDTF">2025-12-02T09:24:59Z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{"Label":"Bit/Beat Hero: Demo y Arquitectura","ContentProducer":"001191110108MACG2KBH8F10000","ProduceID":"d4msiifahd8a1cb8f9n0","ReservedCode1":"","ContentPropagator":"001191110108MACG2KBH8F20000","PropagateID":"d4msiifahd8a1cb8f9n0","ReservedCode2":""}</vt:lpwstr>
  </property>
</Properties>
</file>